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8288000" cy="10287000"/>
  <p:notesSz cx="6858000" cy="9144000"/>
  <p:embeddedFontLst>
    <p:embeddedFont>
      <p:font typeface="Paytone One" charset="1" panose="00000500000000000000"/>
      <p:regular r:id="rId47"/>
    </p:embeddedFont>
    <p:embeddedFont>
      <p:font typeface="Roboto Bold" charset="1" panose="02000000000000000000"/>
      <p:regular r:id="rId48"/>
    </p:embeddedFont>
    <p:embeddedFont>
      <p:font typeface="Roboto" charset="1" panose="02000000000000000000"/>
      <p:regular r:id="rId49"/>
    </p:embeddedFont>
    <p:embeddedFont>
      <p:font typeface="Roboto Italics" charset="1" panose="02000000000000000000"/>
      <p:regular r:id="rId50"/>
    </p:embeddedFont>
    <p:embeddedFont>
      <p:font typeface="Roboto Bold Italics" charset="1" panose="0200000000000000000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7.fntdata"/><Relationship Id="rId50" Type="http://schemas.openxmlformats.org/officeDocument/2006/relationships/font" Target="fonts/font50.fntdata"/><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ustomXml" Target="../customXml/item2.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ustomXml" Target="../customXml/item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 Type="http://schemas.openxmlformats.org/officeDocument/2006/relationships/theme" Target="theme/theme1.xml"/><Relationship Id="rId43" Type="http://schemas.openxmlformats.org/officeDocument/2006/relationships/slide" Target="slides/slide38.xml"/><Relationship Id="rId48" Type="http://schemas.openxmlformats.org/officeDocument/2006/relationships/font" Target="fonts/font48.fntdata"/><Relationship Id="rId9" Type="http://schemas.openxmlformats.org/officeDocument/2006/relationships/slide" Target="slides/slide4.xml"/><Relationship Id="rId51" Type="http://schemas.openxmlformats.org/officeDocument/2006/relationships/font" Target="fonts/font51.fntdata"/><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9.fntdata"/></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2.jpeg" Type="http://schemas.openxmlformats.org/officeDocument/2006/relationships/image"/><Relationship Id="rId4"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4.jpeg" Type="http://schemas.openxmlformats.org/officeDocument/2006/relationships/image"/><Relationship Id="rId4"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 Id="rId7"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677696" y="3495675"/>
            <a:ext cx="14932608" cy="3171825"/>
          </a:xfrm>
          <a:prstGeom prst="rect">
            <a:avLst/>
          </a:prstGeom>
        </p:spPr>
        <p:txBody>
          <a:bodyPr anchor="t" rtlCol="false" tIns="0" lIns="0" bIns="0" rIns="0">
            <a:spAutoFit/>
          </a:bodyPr>
          <a:lstStyle/>
          <a:p>
            <a:pPr algn="ctr">
              <a:lnSpc>
                <a:spcPts val="8400"/>
              </a:lnSpc>
            </a:pPr>
            <a:r>
              <a:rPr lang="en-US" sz="6000">
                <a:solidFill>
                  <a:srgbClr val="004AAD"/>
                </a:solidFill>
                <a:latin typeface="Paytone One"/>
                <a:ea typeface="Paytone One"/>
                <a:cs typeface="Paytone One"/>
                <a:sym typeface="Paytone One"/>
              </a:rPr>
              <a:t>DỰ ÁN: SIGNEDU - HUB </a:t>
            </a:r>
          </a:p>
          <a:p>
            <a:pPr algn="ctr">
              <a:lnSpc>
                <a:spcPts val="8400"/>
              </a:lnSpc>
            </a:pPr>
            <a:r>
              <a:rPr lang="en-US" sz="6000">
                <a:solidFill>
                  <a:srgbClr val="004AAD"/>
                </a:solidFill>
                <a:latin typeface="Paytone One"/>
                <a:ea typeface="Paytone One"/>
                <a:cs typeface="Paytone One"/>
                <a:sym typeface="Paytone One"/>
              </a:rPr>
              <a:t>MÔ HÌNH GIÁO DỤC</a:t>
            </a:r>
          </a:p>
          <a:p>
            <a:pPr algn="ctr">
              <a:lnSpc>
                <a:spcPts val="8400"/>
              </a:lnSpc>
            </a:pPr>
            <a:r>
              <a:rPr lang="en-US" sz="6000">
                <a:solidFill>
                  <a:srgbClr val="004AAD"/>
                </a:solidFill>
                <a:latin typeface="Paytone One"/>
                <a:ea typeface="Paytone One"/>
                <a:cs typeface="Paytone One"/>
                <a:sym typeface="Paytone One"/>
              </a:rPr>
              <a:t> HÒA NHẬP QUA NGÔN NGỮ KÝ HIỆU</a:t>
            </a:r>
          </a:p>
        </p:txBody>
      </p:sp>
      <p:grpSp>
        <p:nvGrpSpPr>
          <p:cNvPr name="Group 7" id="7"/>
          <p:cNvGrpSpPr/>
          <p:nvPr/>
        </p:nvGrpSpPr>
        <p:grpSpPr>
          <a:xfrm rot="0">
            <a:off x="-1543050" y="4057750"/>
            <a:ext cx="3086100" cy="2171499"/>
            <a:chOff x="0" y="0"/>
            <a:chExt cx="812800" cy="571917"/>
          </a:xfrm>
        </p:grpSpPr>
        <p:sp>
          <p:nvSpPr>
            <p:cNvPr name="Freeform 8" id="8"/>
            <p:cNvSpPr/>
            <p:nvPr/>
          </p:nvSpPr>
          <p:spPr>
            <a:xfrm flipH="false" flipV="false" rot="0">
              <a:off x="0" y="0"/>
              <a:ext cx="812800" cy="571917"/>
            </a:xfrm>
            <a:custGeom>
              <a:avLst/>
              <a:gdLst/>
              <a:ahLst/>
              <a:cxnLst/>
              <a:rect r="r" b="b" t="t" l="l"/>
              <a:pathLst>
                <a:path h="571917" w="812800">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04AAD"/>
            </a:solidFill>
          </p:spPr>
        </p:sp>
        <p:sp>
          <p:nvSpPr>
            <p:cNvPr name="TextBox 9" id="9"/>
            <p:cNvSpPr txBox="true"/>
            <p:nvPr/>
          </p:nvSpPr>
          <p:spPr>
            <a:xfrm>
              <a:off x="0" y="-47625"/>
              <a:ext cx="812800" cy="619542"/>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4137323" y="7923272"/>
            <a:ext cx="10013353" cy="802683"/>
          </a:xfrm>
          <a:prstGeom prst="rect">
            <a:avLst/>
          </a:prstGeom>
        </p:spPr>
        <p:txBody>
          <a:bodyPr anchor="t" rtlCol="false" tIns="0" lIns="0" bIns="0" rIns="0">
            <a:spAutoFit/>
          </a:bodyPr>
          <a:lstStyle/>
          <a:p>
            <a:pPr algn="ctr">
              <a:lnSpc>
                <a:spcPts val="6586"/>
              </a:lnSpc>
            </a:pPr>
            <a:r>
              <a:rPr lang="en-US" sz="4704">
                <a:solidFill>
                  <a:srgbClr val="303642"/>
                </a:solidFill>
                <a:latin typeface="Paytone One"/>
                <a:ea typeface="Paytone One"/>
                <a:cs typeface="Paytone One"/>
                <a:sym typeface="Paytone One"/>
              </a:rPr>
              <a:t>NHÓM: GENZ LÀM ĐI NGẠI CHI</a:t>
            </a:r>
          </a:p>
        </p:txBody>
      </p:sp>
      <p:grpSp>
        <p:nvGrpSpPr>
          <p:cNvPr name="Group 11" id="11"/>
          <p:cNvGrpSpPr/>
          <p:nvPr/>
        </p:nvGrpSpPr>
        <p:grpSpPr>
          <a:xfrm rot="0">
            <a:off x="16888408" y="4057750"/>
            <a:ext cx="3086100" cy="2171499"/>
            <a:chOff x="0" y="0"/>
            <a:chExt cx="812800" cy="571917"/>
          </a:xfrm>
        </p:grpSpPr>
        <p:sp>
          <p:nvSpPr>
            <p:cNvPr name="Freeform 12" id="12"/>
            <p:cNvSpPr/>
            <p:nvPr/>
          </p:nvSpPr>
          <p:spPr>
            <a:xfrm flipH="false" flipV="false" rot="0">
              <a:off x="0" y="0"/>
              <a:ext cx="812800" cy="571917"/>
            </a:xfrm>
            <a:custGeom>
              <a:avLst/>
              <a:gdLst/>
              <a:ahLst/>
              <a:cxnLst/>
              <a:rect r="r" b="b" t="t" l="l"/>
              <a:pathLst>
                <a:path h="571917" w="812800">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04AAD"/>
            </a:solidFill>
          </p:spPr>
        </p:sp>
        <p:sp>
          <p:nvSpPr>
            <p:cNvPr name="TextBox 13" id="13"/>
            <p:cNvSpPr txBox="true"/>
            <p:nvPr/>
          </p:nvSpPr>
          <p:spPr>
            <a:xfrm>
              <a:off x="0" y="-47625"/>
              <a:ext cx="812800" cy="619542"/>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420792" y="904875"/>
            <a:ext cx="17446415" cy="2105025"/>
          </a:xfrm>
          <a:prstGeom prst="rect">
            <a:avLst/>
          </a:prstGeom>
        </p:spPr>
        <p:txBody>
          <a:bodyPr anchor="t" rtlCol="false" tIns="0" lIns="0" bIns="0" rIns="0">
            <a:spAutoFit/>
          </a:bodyPr>
          <a:lstStyle/>
          <a:p>
            <a:pPr algn="ctr">
              <a:lnSpc>
                <a:spcPts val="8400"/>
              </a:lnSpc>
            </a:pPr>
            <a:r>
              <a:rPr lang="en-US" sz="6000">
                <a:solidFill>
                  <a:srgbClr val="303642"/>
                </a:solidFill>
                <a:latin typeface="Paytone One"/>
                <a:ea typeface="Paytone One"/>
                <a:cs typeface="Paytone One"/>
                <a:sym typeface="Paytone One"/>
              </a:rPr>
              <a:t>CUỘC THI</a:t>
            </a:r>
          </a:p>
          <a:p>
            <a:pPr algn="ctr">
              <a:lnSpc>
                <a:spcPts val="8400"/>
              </a:lnSpc>
            </a:pPr>
            <a:r>
              <a:rPr lang="en-US" sz="6000">
                <a:solidFill>
                  <a:srgbClr val="303642"/>
                </a:solidFill>
                <a:latin typeface="Paytone One"/>
                <a:ea typeface="Paytone One"/>
                <a:cs typeface="Paytone One"/>
                <a:sym typeface="Paytone One"/>
              </a:rPr>
              <a:t>Ý TƯỞNG KHỞI NGHIỆP SINH VIÊN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8065436" y="4050165"/>
            <a:ext cx="9193864" cy="4749437"/>
          </a:xfrm>
          <a:custGeom>
            <a:avLst/>
            <a:gdLst/>
            <a:ahLst/>
            <a:cxnLst/>
            <a:rect r="r" b="b" t="t" l="l"/>
            <a:pathLst>
              <a:path h="4749437" w="9193864">
                <a:moveTo>
                  <a:pt x="0" y="0"/>
                </a:moveTo>
                <a:lnTo>
                  <a:pt x="9193864" y="0"/>
                </a:lnTo>
                <a:lnTo>
                  <a:pt x="9193864" y="4749437"/>
                </a:lnTo>
                <a:lnTo>
                  <a:pt x="0" y="4749437"/>
                </a:lnTo>
                <a:lnTo>
                  <a:pt x="0" y="0"/>
                </a:lnTo>
                <a:close/>
              </a:path>
            </a:pathLst>
          </a:custGeom>
          <a:blipFill>
            <a:blip r:embed="rId3"/>
            <a:stretch>
              <a:fillRect l="0" t="0" r="0" b="0"/>
            </a:stretch>
          </a:blipFill>
        </p:spPr>
      </p:sp>
      <p:sp>
        <p:nvSpPr>
          <p:cNvPr name="TextBox 7" id="7"/>
          <p:cNvSpPr txBox="true"/>
          <p:nvPr/>
        </p:nvSpPr>
        <p:spPr>
          <a:xfrm rot="0">
            <a:off x="3229359" y="689769"/>
            <a:ext cx="11829282" cy="679450"/>
          </a:xfrm>
          <a:prstGeom prst="rect">
            <a:avLst/>
          </a:prstGeom>
        </p:spPr>
        <p:txBody>
          <a:bodyPr anchor="t" rtlCol="false" tIns="0" lIns="0" bIns="0" rIns="0">
            <a:spAutoFit/>
          </a:bodyPr>
          <a:lstStyle/>
          <a:p>
            <a:pPr algn="ctr">
              <a:lnSpc>
                <a:spcPts val="5599"/>
              </a:lnSpc>
            </a:pPr>
            <a:r>
              <a:rPr lang="en-US" sz="3999" b="true">
                <a:solidFill>
                  <a:srgbClr val="004AAD"/>
                </a:solidFill>
                <a:latin typeface="Roboto Bold"/>
                <a:ea typeface="Roboto Bold"/>
                <a:cs typeface="Roboto Bold"/>
                <a:sym typeface="Roboto Bold"/>
              </a:rPr>
              <a:t>2. Sản phẩm số - website SIGNEDU DICTIONARY</a:t>
            </a:r>
          </a:p>
        </p:txBody>
      </p:sp>
      <p:sp>
        <p:nvSpPr>
          <p:cNvPr name="TextBox 8" id="8"/>
          <p:cNvSpPr txBox="true"/>
          <p:nvPr/>
        </p:nvSpPr>
        <p:spPr>
          <a:xfrm rot="0">
            <a:off x="2612848" y="2138192"/>
            <a:ext cx="13062303" cy="10668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Website</a:t>
            </a:r>
            <a:r>
              <a:rPr lang="en-US" b="true" sz="3000">
                <a:solidFill>
                  <a:srgbClr val="004AAD"/>
                </a:solidFill>
                <a:latin typeface="Roboto Bold"/>
                <a:ea typeface="Roboto Bold"/>
                <a:cs typeface="Roboto Bold"/>
                <a:sym typeface="Roboto Bold"/>
              </a:rPr>
              <a:t> SignEdu Dictionary là nền tảng tra cứu, học tập &amp; kết nối về Ngôn ngữ ký hiệu, nội dung do chính người Điếc làm chủ nội dung.</a:t>
            </a:r>
          </a:p>
        </p:txBody>
      </p:sp>
      <p:sp>
        <p:nvSpPr>
          <p:cNvPr name="TextBox 9" id="9"/>
          <p:cNvSpPr txBox="true"/>
          <p:nvPr/>
        </p:nvSpPr>
        <p:spPr>
          <a:xfrm rot="0">
            <a:off x="1037503" y="4618127"/>
            <a:ext cx="6522348" cy="4181475"/>
          </a:xfrm>
          <a:prstGeom prst="rect">
            <a:avLst/>
          </a:prstGeom>
        </p:spPr>
        <p:txBody>
          <a:bodyPr anchor="t" rtlCol="false" tIns="0" lIns="0" bIns="0" rIns="0">
            <a:spAutoFit/>
          </a:bodyPr>
          <a:lstStyle/>
          <a:p>
            <a:pPr algn="just">
              <a:lnSpc>
                <a:spcPts val="4199"/>
              </a:lnSpc>
            </a:pPr>
            <a:r>
              <a:rPr lang="en-US" sz="2999">
                <a:solidFill>
                  <a:srgbClr val="004AAD"/>
                </a:solidFill>
                <a:latin typeface="Roboto"/>
                <a:ea typeface="Roboto"/>
                <a:cs typeface="Roboto"/>
                <a:sym typeface="Roboto"/>
              </a:rPr>
              <a:t>1. Video hướng dẫn về học Ngôn ngữ ký hiệu </a:t>
            </a:r>
          </a:p>
          <a:p>
            <a:pPr algn="just">
              <a:lnSpc>
                <a:spcPts val="4199"/>
              </a:lnSpc>
            </a:pPr>
            <a:r>
              <a:rPr lang="en-US" sz="2999">
                <a:solidFill>
                  <a:srgbClr val="004AAD"/>
                </a:solidFill>
                <a:latin typeface="Roboto"/>
                <a:ea typeface="Roboto"/>
                <a:cs typeface="Roboto"/>
                <a:sym typeface="Roboto"/>
              </a:rPr>
              <a:t>2. Sign Dictionary – Từ điển ký hiệu dạng video</a:t>
            </a:r>
          </a:p>
          <a:p>
            <a:pPr algn="just">
              <a:lnSpc>
                <a:spcPts val="4199"/>
              </a:lnSpc>
            </a:pPr>
            <a:r>
              <a:rPr lang="en-US" sz="2999">
                <a:solidFill>
                  <a:srgbClr val="004AAD"/>
                </a:solidFill>
                <a:latin typeface="Roboto"/>
                <a:ea typeface="Roboto"/>
                <a:cs typeface="Roboto"/>
                <a:sym typeface="Roboto"/>
              </a:rPr>
              <a:t>3. Dịch vụ tìm, kết nối gia sư dạy NNKH </a:t>
            </a:r>
          </a:p>
          <a:p>
            <a:pPr algn="just">
              <a:lnSpc>
                <a:spcPts val="4199"/>
              </a:lnSpc>
            </a:pPr>
            <a:r>
              <a:rPr lang="en-US" sz="2999">
                <a:solidFill>
                  <a:srgbClr val="004AAD"/>
                </a:solidFill>
                <a:latin typeface="Roboto"/>
                <a:ea typeface="Roboto"/>
                <a:cs typeface="Roboto"/>
                <a:sym typeface="Roboto"/>
              </a:rPr>
              <a:t>4. Dịch vụ tìm, kết nối Phiên dịch viên</a:t>
            </a:r>
          </a:p>
          <a:p>
            <a:pPr algn="just">
              <a:lnSpc>
                <a:spcPts val="4199"/>
              </a:lnSpc>
            </a:pPr>
            <a:r>
              <a:rPr lang="en-US" sz="2999">
                <a:solidFill>
                  <a:srgbClr val="004AAD"/>
                </a:solidFill>
                <a:latin typeface="Roboto"/>
                <a:ea typeface="Roboto"/>
                <a:cs typeface="Roboto"/>
                <a:sym typeface="Roboto"/>
              </a:rPr>
              <a:t>5. Module Luyện tập</a:t>
            </a:r>
          </a:p>
        </p:txBody>
      </p:sp>
      <p:sp>
        <p:nvSpPr>
          <p:cNvPr name="TextBox 10" id="10"/>
          <p:cNvSpPr txBox="true"/>
          <p:nvPr/>
        </p:nvSpPr>
        <p:spPr>
          <a:xfrm rot="0">
            <a:off x="10155312" y="8794750"/>
            <a:ext cx="5014112" cy="869949"/>
          </a:xfrm>
          <a:prstGeom prst="rect">
            <a:avLst/>
          </a:prstGeom>
        </p:spPr>
        <p:txBody>
          <a:bodyPr anchor="t" rtlCol="false" tIns="0" lIns="0" bIns="0" rIns="0">
            <a:spAutoFit/>
          </a:bodyPr>
          <a:lstStyle/>
          <a:p>
            <a:pPr algn="just">
              <a:lnSpc>
                <a:spcPts val="3500"/>
              </a:lnSpc>
            </a:pPr>
            <a:r>
              <a:rPr lang="en-US" sz="2500" i="true">
                <a:solidFill>
                  <a:srgbClr val="004AAD"/>
                </a:solidFill>
                <a:latin typeface="Roboto Italics"/>
                <a:ea typeface="Roboto Italics"/>
                <a:cs typeface="Roboto Italics"/>
                <a:sym typeface="Roboto Italics"/>
              </a:rPr>
              <a:t>Demo Website SignEdu Dictionary với các tính năng đặc biệt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429883" y="-1281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028700" y="2958253"/>
            <a:ext cx="9892792" cy="5390361"/>
          </a:xfrm>
          <a:custGeom>
            <a:avLst/>
            <a:gdLst/>
            <a:ahLst/>
            <a:cxnLst/>
            <a:rect r="r" b="b" t="t" l="l"/>
            <a:pathLst>
              <a:path h="5390361" w="9892792">
                <a:moveTo>
                  <a:pt x="0" y="0"/>
                </a:moveTo>
                <a:lnTo>
                  <a:pt x="9892792" y="0"/>
                </a:lnTo>
                <a:lnTo>
                  <a:pt x="9892792" y="5390360"/>
                </a:lnTo>
                <a:lnTo>
                  <a:pt x="0" y="5390360"/>
                </a:lnTo>
                <a:lnTo>
                  <a:pt x="0" y="0"/>
                </a:lnTo>
                <a:close/>
              </a:path>
            </a:pathLst>
          </a:custGeom>
          <a:blipFill>
            <a:blip r:embed="rId3"/>
            <a:stretch>
              <a:fillRect l="0" t="0" r="0" b="0"/>
            </a:stretch>
          </a:blipFill>
        </p:spPr>
      </p:sp>
      <p:sp>
        <p:nvSpPr>
          <p:cNvPr name="Freeform 7" id="7"/>
          <p:cNvSpPr/>
          <p:nvPr/>
        </p:nvSpPr>
        <p:spPr>
          <a:xfrm flipH="false" flipV="false" rot="0">
            <a:off x="12365196" y="2987683"/>
            <a:ext cx="4148051" cy="5390361"/>
          </a:xfrm>
          <a:custGeom>
            <a:avLst/>
            <a:gdLst/>
            <a:ahLst/>
            <a:cxnLst/>
            <a:rect r="r" b="b" t="t" l="l"/>
            <a:pathLst>
              <a:path h="5390361" w="4148051">
                <a:moveTo>
                  <a:pt x="0" y="0"/>
                </a:moveTo>
                <a:lnTo>
                  <a:pt x="4148051" y="0"/>
                </a:lnTo>
                <a:lnTo>
                  <a:pt x="4148051" y="5390360"/>
                </a:lnTo>
                <a:lnTo>
                  <a:pt x="0" y="5390360"/>
                </a:lnTo>
                <a:lnTo>
                  <a:pt x="0" y="0"/>
                </a:lnTo>
                <a:close/>
              </a:path>
            </a:pathLst>
          </a:custGeom>
          <a:blipFill>
            <a:blip r:embed="rId4"/>
            <a:stretch>
              <a:fillRect l="0" t="0" r="0" b="0"/>
            </a:stretch>
          </a:blipFill>
        </p:spPr>
      </p:sp>
      <p:sp>
        <p:nvSpPr>
          <p:cNvPr name="TextBox 8" id="8"/>
          <p:cNvSpPr txBox="true"/>
          <p:nvPr/>
        </p:nvSpPr>
        <p:spPr>
          <a:xfrm rot="0">
            <a:off x="5975096" y="1864523"/>
            <a:ext cx="6048478" cy="728678"/>
          </a:xfrm>
          <a:prstGeom prst="rect">
            <a:avLst/>
          </a:prstGeom>
        </p:spPr>
        <p:txBody>
          <a:bodyPr anchor="t" rtlCol="false" tIns="0" lIns="0" bIns="0" rIns="0">
            <a:spAutoFit/>
          </a:bodyPr>
          <a:lstStyle/>
          <a:p>
            <a:pPr algn="just">
              <a:lnSpc>
                <a:spcPts val="5941"/>
              </a:lnSpc>
            </a:pPr>
            <a:r>
              <a:rPr lang="en-US" sz="4244" b="true">
                <a:solidFill>
                  <a:srgbClr val="004AAD"/>
                </a:solidFill>
                <a:latin typeface="Roboto Bold"/>
                <a:ea typeface="Roboto Bold"/>
                <a:cs typeface="Roboto Bold"/>
                <a:sym typeface="Roboto Bold"/>
              </a:rPr>
              <a:t>1. Fanpage truyền thông</a:t>
            </a:r>
          </a:p>
        </p:txBody>
      </p:sp>
      <p:sp>
        <p:nvSpPr>
          <p:cNvPr name="TextBox 9" id="9"/>
          <p:cNvSpPr txBox="true"/>
          <p:nvPr/>
        </p:nvSpPr>
        <p:spPr>
          <a:xfrm rot="0">
            <a:off x="1838006" y="8907463"/>
            <a:ext cx="9140635" cy="615950"/>
          </a:xfrm>
          <a:prstGeom prst="rect">
            <a:avLst/>
          </a:prstGeom>
        </p:spPr>
        <p:txBody>
          <a:bodyPr anchor="t" rtlCol="false" tIns="0" lIns="0" bIns="0" rIns="0">
            <a:spAutoFit/>
          </a:bodyPr>
          <a:lstStyle/>
          <a:p>
            <a:pPr algn="just">
              <a:lnSpc>
                <a:spcPts val="4900"/>
              </a:lnSpc>
            </a:pPr>
            <a:r>
              <a:rPr lang="en-US" sz="3500" i="true">
                <a:solidFill>
                  <a:srgbClr val="004AAD"/>
                </a:solidFill>
                <a:latin typeface="Roboto Italics"/>
                <a:ea typeface="Roboto Italics"/>
                <a:cs typeface="Roboto Italics"/>
                <a:sym typeface="Roboto Italics"/>
              </a:rPr>
              <a:t>Fanpage dự án với hơn 500 người theo dõi</a:t>
            </a:r>
          </a:p>
        </p:txBody>
      </p:sp>
      <p:sp>
        <p:nvSpPr>
          <p:cNvPr name="TextBox 10" id="10"/>
          <p:cNvSpPr txBox="true"/>
          <p:nvPr/>
        </p:nvSpPr>
        <p:spPr>
          <a:xfrm rot="0">
            <a:off x="12477843" y="8597900"/>
            <a:ext cx="3922756" cy="1235075"/>
          </a:xfrm>
          <a:prstGeom prst="rect">
            <a:avLst/>
          </a:prstGeom>
        </p:spPr>
        <p:txBody>
          <a:bodyPr anchor="t" rtlCol="false" tIns="0" lIns="0" bIns="0" rIns="0">
            <a:spAutoFit/>
          </a:bodyPr>
          <a:lstStyle/>
          <a:p>
            <a:pPr algn="ctr">
              <a:lnSpc>
                <a:spcPts val="4900"/>
              </a:lnSpc>
            </a:pPr>
            <a:r>
              <a:rPr lang="en-US" sz="3500" i="true">
                <a:solidFill>
                  <a:srgbClr val="004AAD"/>
                </a:solidFill>
                <a:latin typeface="Roboto Italics"/>
                <a:ea typeface="Roboto Italics"/>
                <a:cs typeface="Roboto Italics"/>
                <a:sym typeface="Roboto Italics"/>
              </a:rPr>
              <a:t>Quét mã QR để truy cập fanpage</a:t>
            </a:r>
          </a:p>
        </p:txBody>
      </p:sp>
      <p:grpSp>
        <p:nvGrpSpPr>
          <p:cNvPr name="Group 11" id="11"/>
          <p:cNvGrpSpPr/>
          <p:nvPr/>
        </p:nvGrpSpPr>
        <p:grpSpPr>
          <a:xfrm rot="0">
            <a:off x="4149603" y="257806"/>
            <a:ext cx="9988793" cy="1327390"/>
            <a:chOff x="0" y="0"/>
            <a:chExt cx="13318391" cy="1769853"/>
          </a:xfrm>
        </p:grpSpPr>
        <p:grpSp>
          <p:nvGrpSpPr>
            <p:cNvPr name="Group 12" id="12"/>
            <p:cNvGrpSpPr/>
            <p:nvPr/>
          </p:nvGrpSpPr>
          <p:grpSpPr>
            <a:xfrm rot="0">
              <a:off x="2287041" y="0"/>
              <a:ext cx="8543026" cy="1769853"/>
              <a:chOff x="0" y="0"/>
              <a:chExt cx="1687511" cy="349601"/>
            </a:xfrm>
          </p:grpSpPr>
          <p:sp>
            <p:nvSpPr>
              <p:cNvPr name="Freeform 13" id="13"/>
              <p:cNvSpPr/>
              <p:nvPr/>
            </p:nvSpPr>
            <p:spPr>
              <a:xfrm flipH="false" flipV="false" rot="0">
                <a:off x="0" y="0"/>
                <a:ext cx="1687511" cy="349601"/>
              </a:xfrm>
              <a:custGeom>
                <a:avLst/>
                <a:gdLst/>
                <a:ahLst/>
                <a:cxnLst/>
                <a:rect r="r" b="b" t="t" l="l"/>
                <a:pathLst>
                  <a:path h="349601" w="1687511">
                    <a:moveTo>
                      <a:pt x="1484311" y="0"/>
                    </a:moveTo>
                    <a:cubicBezTo>
                      <a:pt x="1596536" y="0"/>
                      <a:pt x="1687511" y="78261"/>
                      <a:pt x="1687511" y="174800"/>
                    </a:cubicBezTo>
                    <a:cubicBezTo>
                      <a:pt x="1687511" y="271340"/>
                      <a:pt x="1596536" y="349601"/>
                      <a:pt x="1484311" y="349601"/>
                    </a:cubicBezTo>
                    <a:lnTo>
                      <a:pt x="203200" y="349601"/>
                    </a:lnTo>
                    <a:cubicBezTo>
                      <a:pt x="90976" y="349601"/>
                      <a:pt x="0" y="271340"/>
                      <a:pt x="0" y="174800"/>
                    </a:cubicBezTo>
                    <a:cubicBezTo>
                      <a:pt x="0" y="78261"/>
                      <a:pt x="90976" y="0"/>
                      <a:pt x="203200" y="0"/>
                    </a:cubicBezTo>
                    <a:close/>
                  </a:path>
                </a:pathLst>
              </a:custGeom>
              <a:solidFill>
                <a:srgbClr val="004AAD"/>
              </a:solidFill>
            </p:spPr>
          </p:sp>
          <p:sp>
            <p:nvSpPr>
              <p:cNvPr name="TextBox 14" id="14"/>
              <p:cNvSpPr txBox="true"/>
              <p:nvPr/>
            </p:nvSpPr>
            <p:spPr>
              <a:xfrm>
                <a:off x="0" y="-47625"/>
                <a:ext cx="1687511" cy="397226"/>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0" y="445718"/>
              <a:ext cx="13318391" cy="792692"/>
            </a:xfrm>
            <a:prstGeom prst="rect">
              <a:avLst/>
            </a:prstGeom>
          </p:spPr>
          <p:txBody>
            <a:bodyPr anchor="t" rtlCol="false" tIns="0" lIns="0" bIns="0" rIns="0">
              <a:spAutoFit/>
            </a:bodyPr>
            <a:lstStyle/>
            <a:p>
              <a:pPr algn="ctr">
                <a:lnSpc>
                  <a:spcPts val="4900"/>
                </a:lnSpc>
              </a:pPr>
              <a:r>
                <a:rPr lang="en-US" sz="3500" b="true">
                  <a:solidFill>
                    <a:srgbClr val="FFFFFF"/>
                  </a:solidFill>
                  <a:latin typeface="Roboto Bold"/>
                  <a:ea typeface="Roboto Bold"/>
                  <a:cs typeface="Roboto Bold"/>
                  <a:sym typeface="Roboto Bold"/>
                </a:rPr>
                <a:t>Sản phẩm của dự án</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429883" y="-1281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4149603" y="257806"/>
            <a:ext cx="9988793" cy="1327390"/>
            <a:chOff x="0" y="0"/>
            <a:chExt cx="13318391" cy="1769853"/>
          </a:xfrm>
        </p:grpSpPr>
        <p:grpSp>
          <p:nvGrpSpPr>
            <p:cNvPr name="Group 7" id="7"/>
            <p:cNvGrpSpPr/>
            <p:nvPr/>
          </p:nvGrpSpPr>
          <p:grpSpPr>
            <a:xfrm rot="0">
              <a:off x="2287041" y="0"/>
              <a:ext cx="8543026" cy="1769853"/>
              <a:chOff x="0" y="0"/>
              <a:chExt cx="1687511" cy="349601"/>
            </a:xfrm>
          </p:grpSpPr>
          <p:sp>
            <p:nvSpPr>
              <p:cNvPr name="Freeform 8" id="8"/>
              <p:cNvSpPr/>
              <p:nvPr/>
            </p:nvSpPr>
            <p:spPr>
              <a:xfrm flipH="false" flipV="false" rot="0">
                <a:off x="0" y="0"/>
                <a:ext cx="1687511" cy="349601"/>
              </a:xfrm>
              <a:custGeom>
                <a:avLst/>
                <a:gdLst/>
                <a:ahLst/>
                <a:cxnLst/>
                <a:rect r="r" b="b" t="t" l="l"/>
                <a:pathLst>
                  <a:path h="349601" w="1687511">
                    <a:moveTo>
                      <a:pt x="1484311" y="0"/>
                    </a:moveTo>
                    <a:cubicBezTo>
                      <a:pt x="1596536" y="0"/>
                      <a:pt x="1687511" y="78261"/>
                      <a:pt x="1687511" y="174800"/>
                    </a:cubicBezTo>
                    <a:cubicBezTo>
                      <a:pt x="1687511" y="271340"/>
                      <a:pt x="1596536" y="349601"/>
                      <a:pt x="1484311" y="349601"/>
                    </a:cubicBezTo>
                    <a:lnTo>
                      <a:pt x="203200" y="349601"/>
                    </a:lnTo>
                    <a:cubicBezTo>
                      <a:pt x="90976" y="349601"/>
                      <a:pt x="0" y="271340"/>
                      <a:pt x="0" y="174800"/>
                    </a:cubicBezTo>
                    <a:cubicBezTo>
                      <a:pt x="0" y="78261"/>
                      <a:pt x="90976" y="0"/>
                      <a:pt x="203200" y="0"/>
                    </a:cubicBezTo>
                    <a:close/>
                  </a:path>
                </a:pathLst>
              </a:custGeom>
              <a:solidFill>
                <a:srgbClr val="004AAD"/>
              </a:solidFill>
            </p:spPr>
          </p:sp>
          <p:sp>
            <p:nvSpPr>
              <p:cNvPr name="TextBox 9" id="9"/>
              <p:cNvSpPr txBox="true"/>
              <p:nvPr/>
            </p:nvSpPr>
            <p:spPr>
              <a:xfrm>
                <a:off x="0" y="-47625"/>
                <a:ext cx="1687511" cy="397226"/>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0" y="445718"/>
              <a:ext cx="13318391" cy="792692"/>
            </a:xfrm>
            <a:prstGeom prst="rect">
              <a:avLst/>
            </a:prstGeom>
          </p:spPr>
          <p:txBody>
            <a:bodyPr anchor="t" rtlCol="false" tIns="0" lIns="0" bIns="0" rIns="0">
              <a:spAutoFit/>
            </a:bodyPr>
            <a:lstStyle/>
            <a:p>
              <a:pPr algn="ctr">
                <a:lnSpc>
                  <a:spcPts val="4900"/>
                </a:lnSpc>
              </a:pPr>
              <a:r>
                <a:rPr lang="en-US" sz="3500" b="true">
                  <a:solidFill>
                    <a:srgbClr val="FFFFFF"/>
                  </a:solidFill>
                  <a:latin typeface="Roboto Bold"/>
                  <a:ea typeface="Roboto Bold"/>
                  <a:cs typeface="Roboto Bold"/>
                  <a:sym typeface="Roboto Bold"/>
                </a:rPr>
                <a:t>Sản phẩm của dự án</a:t>
              </a:r>
            </a:p>
          </p:txBody>
        </p:sp>
      </p:grpSp>
      <p:sp>
        <p:nvSpPr>
          <p:cNvPr name="Freeform 11" id="11"/>
          <p:cNvSpPr/>
          <p:nvPr/>
        </p:nvSpPr>
        <p:spPr>
          <a:xfrm flipH="false" flipV="false" rot="0">
            <a:off x="1028700" y="3411159"/>
            <a:ext cx="10875135" cy="5033862"/>
          </a:xfrm>
          <a:custGeom>
            <a:avLst/>
            <a:gdLst/>
            <a:ahLst/>
            <a:cxnLst/>
            <a:rect r="r" b="b" t="t" l="l"/>
            <a:pathLst>
              <a:path h="5033862" w="10875135">
                <a:moveTo>
                  <a:pt x="0" y="0"/>
                </a:moveTo>
                <a:lnTo>
                  <a:pt x="10875135" y="0"/>
                </a:lnTo>
                <a:lnTo>
                  <a:pt x="10875135" y="5033862"/>
                </a:lnTo>
                <a:lnTo>
                  <a:pt x="0" y="5033862"/>
                </a:lnTo>
                <a:lnTo>
                  <a:pt x="0" y="0"/>
                </a:lnTo>
                <a:close/>
              </a:path>
            </a:pathLst>
          </a:custGeom>
          <a:blipFill>
            <a:blip r:embed="rId3"/>
            <a:stretch>
              <a:fillRect l="0" t="0" r="0" b="0"/>
            </a:stretch>
          </a:blipFill>
        </p:spPr>
      </p:sp>
      <p:sp>
        <p:nvSpPr>
          <p:cNvPr name="Freeform 12" id="12"/>
          <p:cNvSpPr/>
          <p:nvPr/>
        </p:nvSpPr>
        <p:spPr>
          <a:xfrm flipH="false" flipV="false" rot="0">
            <a:off x="13041439" y="3147834"/>
            <a:ext cx="4048124" cy="5260506"/>
          </a:xfrm>
          <a:custGeom>
            <a:avLst/>
            <a:gdLst/>
            <a:ahLst/>
            <a:cxnLst/>
            <a:rect r="r" b="b" t="t" l="l"/>
            <a:pathLst>
              <a:path h="5260506" w="4048124">
                <a:moveTo>
                  <a:pt x="0" y="0"/>
                </a:moveTo>
                <a:lnTo>
                  <a:pt x="4048124" y="0"/>
                </a:lnTo>
                <a:lnTo>
                  <a:pt x="4048124" y="5260506"/>
                </a:lnTo>
                <a:lnTo>
                  <a:pt x="0" y="5260506"/>
                </a:lnTo>
                <a:lnTo>
                  <a:pt x="0" y="0"/>
                </a:lnTo>
                <a:close/>
              </a:path>
            </a:pathLst>
          </a:custGeom>
          <a:blipFill>
            <a:blip r:embed="rId4"/>
            <a:stretch>
              <a:fillRect l="0" t="0" r="0" b="0"/>
            </a:stretch>
          </a:blipFill>
        </p:spPr>
      </p:sp>
      <p:sp>
        <p:nvSpPr>
          <p:cNvPr name="TextBox 13" id="13"/>
          <p:cNvSpPr txBox="true"/>
          <p:nvPr/>
        </p:nvSpPr>
        <p:spPr>
          <a:xfrm rot="0">
            <a:off x="4149603" y="2062854"/>
            <a:ext cx="10573163" cy="665090"/>
          </a:xfrm>
          <a:prstGeom prst="rect">
            <a:avLst/>
          </a:prstGeom>
        </p:spPr>
        <p:txBody>
          <a:bodyPr anchor="t" rtlCol="false" tIns="0" lIns="0" bIns="0" rIns="0">
            <a:spAutoFit/>
          </a:bodyPr>
          <a:lstStyle/>
          <a:p>
            <a:pPr algn="just">
              <a:lnSpc>
                <a:spcPts val="5442"/>
              </a:lnSpc>
            </a:pPr>
            <a:r>
              <a:rPr lang="en-US" sz="3887" b="true">
                <a:solidFill>
                  <a:srgbClr val="004AAD"/>
                </a:solidFill>
                <a:latin typeface="Roboto Bold"/>
                <a:ea typeface="Roboto Bold"/>
                <a:cs typeface="Roboto Bold"/>
                <a:sym typeface="Roboto Bold"/>
              </a:rPr>
              <a:t>2. M</a:t>
            </a:r>
            <a:r>
              <a:rPr lang="en-US" b="true" sz="3887">
                <a:solidFill>
                  <a:srgbClr val="004AAD"/>
                </a:solidFill>
                <a:latin typeface="Roboto Bold"/>
                <a:ea typeface="Roboto Bold"/>
                <a:cs typeface="Roboto Bold"/>
                <a:sym typeface="Roboto Bold"/>
              </a:rPr>
              <a:t>ạng lưới kết nối người Nghe và người Điếc </a:t>
            </a:r>
          </a:p>
        </p:txBody>
      </p:sp>
      <p:sp>
        <p:nvSpPr>
          <p:cNvPr name="TextBox 14" id="14"/>
          <p:cNvSpPr txBox="true"/>
          <p:nvPr/>
        </p:nvSpPr>
        <p:spPr>
          <a:xfrm rot="0">
            <a:off x="1717571" y="8907217"/>
            <a:ext cx="9497392" cy="625967"/>
          </a:xfrm>
          <a:prstGeom prst="rect">
            <a:avLst/>
          </a:prstGeom>
        </p:spPr>
        <p:txBody>
          <a:bodyPr anchor="t" rtlCol="false" tIns="0" lIns="0" bIns="0" rIns="0">
            <a:spAutoFit/>
          </a:bodyPr>
          <a:lstStyle/>
          <a:p>
            <a:pPr algn="just">
              <a:lnSpc>
                <a:spcPts val="5080"/>
              </a:lnSpc>
            </a:pPr>
            <a:r>
              <a:rPr lang="en-US" sz="3628" i="true">
                <a:solidFill>
                  <a:srgbClr val="004AAD"/>
                </a:solidFill>
                <a:latin typeface="Roboto Italics"/>
                <a:ea typeface="Roboto Italics"/>
                <a:cs typeface="Roboto Italics"/>
                <a:sym typeface="Roboto Italics"/>
              </a:rPr>
              <a:t>Group Facebook hơn 130 thành viên tham gia</a:t>
            </a:r>
          </a:p>
        </p:txBody>
      </p:sp>
      <p:sp>
        <p:nvSpPr>
          <p:cNvPr name="TextBox 15" id="15"/>
          <p:cNvSpPr txBox="true"/>
          <p:nvPr/>
        </p:nvSpPr>
        <p:spPr>
          <a:xfrm rot="0">
            <a:off x="13104123" y="8597900"/>
            <a:ext cx="3922756" cy="1235075"/>
          </a:xfrm>
          <a:prstGeom prst="rect">
            <a:avLst/>
          </a:prstGeom>
        </p:spPr>
        <p:txBody>
          <a:bodyPr anchor="t" rtlCol="false" tIns="0" lIns="0" bIns="0" rIns="0">
            <a:spAutoFit/>
          </a:bodyPr>
          <a:lstStyle/>
          <a:p>
            <a:pPr algn="ctr">
              <a:lnSpc>
                <a:spcPts val="4900"/>
              </a:lnSpc>
            </a:pPr>
            <a:r>
              <a:rPr lang="en-US" sz="3500" i="true">
                <a:solidFill>
                  <a:srgbClr val="004AAD"/>
                </a:solidFill>
                <a:latin typeface="Roboto Italics"/>
                <a:ea typeface="Roboto Italics"/>
                <a:cs typeface="Roboto Italics"/>
                <a:sym typeface="Roboto Italics"/>
              </a:rPr>
              <a:t>Quét mã QR để truy cập group</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429883" y="-1281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348319" y="4442798"/>
            <a:ext cx="10118561" cy="5691690"/>
          </a:xfrm>
          <a:custGeom>
            <a:avLst/>
            <a:gdLst/>
            <a:ahLst/>
            <a:cxnLst/>
            <a:rect r="r" b="b" t="t" l="l"/>
            <a:pathLst>
              <a:path h="5691690" w="10118561">
                <a:moveTo>
                  <a:pt x="0" y="0"/>
                </a:moveTo>
                <a:lnTo>
                  <a:pt x="10118560" y="0"/>
                </a:lnTo>
                <a:lnTo>
                  <a:pt x="10118560" y="5691690"/>
                </a:lnTo>
                <a:lnTo>
                  <a:pt x="0" y="5691690"/>
                </a:lnTo>
                <a:lnTo>
                  <a:pt x="0" y="0"/>
                </a:lnTo>
                <a:close/>
              </a:path>
            </a:pathLst>
          </a:custGeom>
          <a:blipFill>
            <a:blip r:embed="rId3"/>
            <a:stretch>
              <a:fillRect l="0" t="0" r="0" b="0"/>
            </a:stretch>
          </a:blipFill>
        </p:spPr>
      </p:sp>
      <p:grpSp>
        <p:nvGrpSpPr>
          <p:cNvPr name="Group 7" id="7"/>
          <p:cNvGrpSpPr/>
          <p:nvPr/>
        </p:nvGrpSpPr>
        <p:grpSpPr>
          <a:xfrm rot="0">
            <a:off x="4149603" y="257806"/>
            <a:ext cx="9988793" cy="1327390"/>
            <a:chOff x="0" y="0"/>
            <a:chExt cx="13318391" cy="1769853"/>
          </a:xfrm>
        </p:grpSpPr>
        <p:grpSp>
          <p:nvGrpSpPr>
            <p:cNvPr name="Group 8" id="8"/>
            <p:cNvGrpSpPr/>
            <p:nvPr/>
          </p:nvGrpSpPr>
          <p:grpSpPr>
            <a:xfrm rot="0">
              <a:off x="2287041" y="0"/>
              <a:ext cx="8543026" cy="1769853"/>
              <a:chOff x="0" y="0"/>
              <a:chExt cx="1687511" cy="349601"/>
            </a:xfrm>
          </p:grpSpPr>
          <p:sp>
            <p:nvSpPr>
              <p:cNvPr name="Freeform 9" id="9"/>
              <p:cNvSpPr/>
              <p:nvPr/>
            </p:nvSpPr>
            <p:spPr>
              <a:xfrm flipH="false" flipV="false" rot="0">
                <a:off x="0" y="0"/>
                <a:ext cx="1687511" cy="349601"/>
              </a:xfrm>
              <a:custGeom>
                <a:avLst/>
                <a:gdLst/>
                <a:ahLst/>
                <a:cxnLst/>
                <a:rect r="r" b="b" t="t" l="l"/>
                <a:pathLst>
                  <a:path h="349601" w="1687511">
                    <a:moveTo>
                      <a:pt x="1484311" y="0"/>
                    </a:moveTo>
                    <a:cubicBezTo>
                      <a:pt x="1596536" y="0"/>
                      <a:pt x="1687511" y="78261"/>
                      <a:pt x="1687511" y="174800"/>
                    </a:cubicBezTo>
                    <a:cubicBezTo>
                      <a:pt x="1687511" y="271340"/>
                      <a:pt x="1596536" y="349601"/>
                      <a:pt x="1484311" y="349601"/>
                    </a:cubicBezTo>
                    <a:lnTo>
                      <a:pt x="203200" y="349601"/>
                    </a:lnTo>
                    <a:cubicBezTo>
                      <a:pt x="90976" y="349601"/>
                      <a:pt x="0" y="271340"/>
                      <a:pt x="0" y="174800"/>
                    </a:cubicBezTo>
                    <a:cubicBezTo>
                      <a:pt x="0" y="78261"/>
                      <a:pt x="90976" y="0"/>
                      <a:pt x="203200" y="0"/>
                    </a:cubicBezTo>
                    <a:close/>
                  </a:path>
                </a:pathLst>
              </a:custGeom>
              <a:solidFill>
                <a:srgbClr val="004AAD"/>
              </a:solidFill>
            </p:spPr>
          </p:sp>
          <p:sp>
            <p:nvSpPr>
              <p:cNvPr name="TextBox 10" id="10"/>
              <p:cNvSpPr txBox="true"/>
              <p:nvPr/>
            </p:nvSpPr>
            <p:spPr>
              <a:xfrm>
                <a:off x="0" y="-47625"/>
                <a:ext cx="1687511" cy="39722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0" y="445718"/>
              <a:ext cx="13318391" cy="792692"/>
            </a:xfrm>
            <a:prstGeom prst="rect">
              <a:avLst/>
            </a:prstGeom>
          </p:spPr>
          <p:txBody>
            <a:bodyPr anchor="t" rtlCol="false" tIns="0" lIns="0" bIns="0" rIns="0">
              <a:spAutoFit/>
            </a:bodyPr>
            <a:lstStyle/>
            <a:p>
              <a:pPr algn="ctr">
                <a:lnSpc>
                  <a:spcPts val="4900"/>
                </a:lnSpc>
              </a:pPr>
              <a:r>
                <a:rPr lang="en-US" sz="3500" b="true">
                  <a:solidFill>
                    <a:srgbClr val="FFFFFF"/>
                  </a:solidFill>
                  <a:latin typeface="Roboto Bold"/>
                  <a:ea typeface="Roboto Bold"/>
                  <a:cs typeface="Roboto Bold"/>
                  <a:sym typeface="Roboto Bold"/>
                </a:rPr>
                <a:t>Sản phẩm của dự án</a:t>
              </a:r>
            </a:p>
          </p:txBody>
        </p:sp>
      </p:grpSp>
      <p:sp>
        <p:nvSpPr>
          <p:cNvPr name="Freeform 12" id="12"/>
          <p:cNvSpPr/>
          <p:nvPr/>
        </p:nvSpPr>
        <p:spPr>
          <a:xfrm flipH="false" flipV="false" rot="0">
            <a:off x="13460267" y="257806"/>
            <a:ext cx="4337416" cy="5226289"/>
          </a:xfrm>
          <a:custGeom>
            <a:avLst/>
            <a:gdLst/>
            <a:ahLst/>
            <a:cxnLst/>
            <a:rect r="r" b="b" t="t" l="l"/>
            <a:pathLst>
              <a:path h="5226289" w="4337416">
                <a:moveTo>
                  <a:pt x="0" y="0"/>
                </a:moveTo>
                <a:lnTo>
                  <a:pt x="4337417" y="0"/>
                </a:lnTo>
                <a:lnTo>
                  <a:pt x="4337417" y="5226290"/>
                </a:lnTo>
                <a:lnTo>
                  <a:pt x="0" y="5226290"/>
                </a:lnTo>
                <a:lnTo>
                  <a:pt x="0" y="0"/>
                </a:lnTo>
                <a:close/>
              </a:path>
            </a:pathLst>
          </a:custGeom>
          <a:blipFill>
            <a:blip r:embed="rId4"/>
            <a:stretch>
              <a:fillRect l="0" t="-43542" r="0" b="-3998"/>
            </a:stretch>
          </a:blipFill>
        </p:spPr>
      </p:sp>
      <p:sp>
        <p:nvSpPr>
          <p:cNvPr name="Freeform 13" id="13"/>
          <p:cNvSpPr/>
          <p:nvPr/>
        </p:nvSpPr>
        <p:spPr>
          <a:xfrm flipH="false" flipV="false" rot="0">
            <a:off x="11058491" y="6018184"/>
            <a:ext cx="6739192" cy="3790796"/>
          </a:xfrm>
          <a:custGeom>
            <a:avLst/>
            <a:gdLst/>
            <a:ahLst/>
            <a:cxnLst/>
            <a:rect r="r" b="b" t="t" l="l"/>
            <a:pathLst>
              <a:path h="3790796" w="6739192">
                <a:moveTo>
                  <a:pt x="0" y="0"/>
                </a:moveTo>
                <a:lnTo>
                  <a:pt x="6739193" y="0"/>
                </a:lnTo>
                <a:lnTo>
                  <a:pt x="6739193" y="3790796"/>
                </a:lnTo>
                <a:lnTo>
                  <a:pt x="0" y="3790796"/>
                </a:lnTo>
                <a:lnTo>
                  <a:pt x="0" y="0"/>
                </a:lnTo>
                <a:close/>
              </a:path>
            </a:pathLst>
          </a:custGeom>
          <a:blipFill>
            <a:blip r:embed="rId5"/>
            <a:stretch>
              <a:fillRect l="0" t="0" r="0" b="0"/>
            </a:stretch>
          </a:blipFill>
        </p:spPr>
      </p:sp>
      <p:sp>
        <p:nvSpPr>
          <p:cNvPr name="TextBox 14" id="14"/>
          <p:cNvSpPr txBox="true"/>
          <p:nvPr/>
        </p:nvSpPr>
        <p:spPr>
          <a:xfrm rot="0">
            <a:off x="348319" y="2561704"/>
            <a:ext cx="11058491" cy="16002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Dự án đã tổ chức thành công Workshop học Ngôn ngữ ký hiệu với giáo viên là người Điếc tại Học viện Báo chí và Tuyên truyền, cùng sự tham gia của 30 sinh viên từ các ngành, trường khác nhau.</a:t>
            </a:r>
          </a:p>
        </p:txBody>
      </p:sp>
      <p:sp>
        <p:nvSpPr>
          <p:cNvPr name="TextBox 15" id="15"/>
          <p:cNvSpPr txBox="true"/>
          <p:nvPr/>
        </p:nvSpPr>
        <p:spPr>
          <a:xfrm rot="0">
            <a:off x="348319" y="1789890"/>
            <a:ext cx="10573163" cy="665090"/>
          </a:xfrm>
          <a:prstGeom prst="rect">
            <a:avLst/>
          </a:prstGeom>
        </p:spPr>
        <p:txBody>
          <a:bodyPr anchor="t" rtlCol="false" tIns="0" lIns="0" bIns="0" rIns="0">
            <a:spAutoFit/>
          </a:bodyPr>
          <a:lstStyle/>
          <a:p>
            <a:pPr algn="just">
              <a:lnSpc>
                <a:spcPts val="5442"/>
              </a:lnSpc>
            </a:pPr>
            <a:r>
              <a:rPr lang="en-US" sz="3887" b="true">
                <a:solidFill>
                  <a:srgbClr val="004AAD"/>
                </a:solidFill>
                <a:latin typeface="Roboto Bold"/>
                <a:ea typeface="Roboto Bold"/>
                <a:cs typeface="Roboto Bold"/>
                <a:sym typeface="Roboto Bold"/>
              </a:rPr>
              <a:t>3. Workshop Offline tại trường học</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32631" y="161535"/>
            <a:ext cx="6525538" cy="867165"/>
            <a:chOff x="0" y="0"/>
            <a:chExt cx="8700717" cy="1156220"/>
          </a:xfrm>
        </p:grpSpPr>
        <p:grpSp>
          <p:nvGrpSpPr>
            <p:cNvPr name="Group 3" id="3"/>
            <p:cNvGrpSpPr/>
            <p:nvPr/>
          </p:nvGrpSpPr>
          <p:grpSpPr>
            <a:xfrm rot="0">
              <a:off x="1494092" y="0"/>
              <a:ext cx="5581039" cy="1156220"/>
              <a:chOff x="0" y="0"/>
              <a:chExt cx="1687511" cy="349601"/>
            </a:xfrm>
          </p:grpSpPr>
          <p:sp>
            <p:nvSpPr>
              <p:cNvPr name="Freeform 4" id="4"/>
              <p:cNvSpPr/>
              <p:nvPr/>
            </p:nvSpPr>
            <p:spPr>
              <a:xfrm flipH="false" flipV="false" rot="0">
                <a:off x="0" y="0"/>
                <a:ext cx="1687511" cy="349601"/>
              </a:xfrm>
              <a:custGeom>
                <a:avLst/>
                <a:gdLst/>
                <a:ahLst/>
                <a:cxnLst/>
                <a:rect r="r" b="b" t="t" l="l"/>
                <a:pathLst>
                  <a:path h="349601" w="1687511">
                    <a:moveTo>
                      <a:pt x="1484311" y="0"/>
                    </a:moveTo>
                    <a:cubicBezTo>
                      <a:pt x="1596536" y="0"/>
                      <a:pt x="1687511" y="78261"/>
                      <a:pt x="1687511" y="174800"/>
                    </a:cubicBezTo>
                    <a:cubicBezTo>
                      <a:pt x="1687511" y="271340"/>
                      <a:pt x="1596536" y="349601"/>
                      <a:pt x="1484311" y="349601"/>
                    </a:cubicBezTo>
                    <a:lnTo>
                      <a:pt x="203200" y="349601"/>
                    </a:lnTo>
                    <a:cubicBezTo>
                      <a:pt x="90976" y="349601"/>
                      <a:pt x="0" y="271340"/>
                      <a:pt x="0" y="174800"/>
                    </a:cubicBezTo>
                    <a:cubicBezTo>
                      <a:pt x="0" y="78261"/>
                      <a:pt x="90976" y="0"/>
                      <a:pt x="203200" y="0"/>
                    </a:cubicBezTo>
                    <a:close/>
                  </a:path>
                </a:pathLst>
              </a:custGeom>
              <a:solidFill>
                <a:srgbClr val="004AAD"/>
              </a:solidFill>
            </p:spPr>
          </p:sp>
          <p:sp>
            <p:nvSpPr>
              <p:cNvPr name="TextBox 5" id="5"/>
              <p:cNvSpPr txBox="true"/>
              <p:nvPr/>
            </p:nvSpPr>
            <p:spPr>
              <a:xfrm>
                <a:off x="0" y="-47625"/>
                <a:ext cx="1687511" cy="397226"/>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0" y="290034"/>
              <a:ext cx="8700717" cy="519001"/>
            </a:xfrm>
            <a:prstGeom prst="rect">
              <a:avLst/>
            </a:prstGeom>
          </p:spPr>
          <p:txBody>
            <a:bodyPr anchor="t" rtlCol="false" tIns="0" lIns="0" bIns="0" rIns="0">
              <a:spAutoFit/>
            </a:bodyPr>
            <a:lstStyle/>
            <a:p>
              <a:pPr algn="ctr">
                <a:lnSpc>
                  <a:spcPts val="3201"/>
                </a:lnSpc>
              </a:pPr>
              <a:r>
                <a:rPr lang="en-US" sz="2286" b="true">
                  <a:solidFill>
                    <a:srgbClr val="FFFFFF"/>
                  </a:solidFill>
                  <a:latin typeface="Roboto Bold"/>
                  <a:ea typeface="Roboto Bold"/>
                  <a:cs typeface="Roboto Bold"/>
                  <a:sym typeface="Roboto Bold"/>
                </a:rPr>
                <a:t>Sản phẩm của dự án</a:t>
              </a:r>
            </a:p>
          </p:txBody>
        </p:sp>
      </p:grpSp>
      <p:grpSp>
        <p:nvGrpSpPr>
          <p:cNvPr name="Group 7" id="7"/>
          <p:cNvGrpSpPr/>
          <p:nvPr/>
        </p:nvGrpSpPr>
        <p:grpSpPr>
          <a:xfrm rot="0">
            <a:off x="1028700" y="1755781"/>
            <a:ext cx="16230600" cy="8012208"/>
            <a:chOff x="0" y="0"/>
            <a:chExt cx="2514545" cy="1241301"/>
          </a:xfrm>
        </p:grpSpPr>
        <p:sp>
          <p:nvSpPr>
            <p:cNvPr name="Freeform 8" id="8"/>
            <p:cNvSpPr/>
            <p:nvPr/>
          </p:nvSpPr>
          <p:spPr>
            <a:xfrm flipH="false" flipV="false" rot="0">
              <a:off x="0" y="0"/>
              <a:ext cx="2514545" cy="1241301"/>
            </a:xfrm>
            <a:custGeom>
              <a:avLst/>
              <a:gdLst/>
              <a:ahLst/>
              <a:cxnLst/>
              <a:rect r="r" b="b" t="t" l="l"/>
              <a:pathLst>
                <a:path h="1241301" w="2514545">
                  <a:moveTo>
                    <a:pt x="0" y="0"/>
                  </a:moveTo>
                  <a:lnTo>
                    <a:pt x="2514545" y="0"/>
                  </a:lnTo>
                  <a:lnTo>
                    <a:pt x="2514545" y="1241301"/>
                  </a:lnTo>
                  <a:lnTo>
                    <a:pt x="0" y="1241301"/>
                  </a:lnTo>
                  <a:close/>
                </a:path>
              </a:pathLst>
            </a:custGeom>
            <a:blipFill>
              <a:blip r:embed="rId2"/>
              <a:stretch>
                <a:fillRect l="0" t="-29" r="0" b="-29"/>
              </a:stretch>
            </a:blipFill>
          </p:spPr>
        </p:sp>
      </p:grpSp>
      <p:sp>
        <p:nvSpPr>
          <p:cNvPr name="TextBox 9" id="9"/>
          <p:cNvSpPr txBox="true"/>
          <p:nvPr/>
        </p:nvSpPr>
        <p:spPr>
          <a:xfrm rot="0">
            <a:off x="5125988" y="658055"/>
            <a:ext cx="8418567" cy="665090"/>
          </a:xfrm>
          <a:prstGeom prst="rect">
            <a:avLst/>
          </a:prstGeom>
        </p:spPr>
        <p:txBody>
          <a:bodyPr anchor="t" rtlCol="false" tIns="0" lIns="0" bIns="0" rIns="0">
            <a:spAutoFit/>
          </a:bodyPr>
          <a:lstStyle/>
          <a:p>
            <a:pPr algn="just">
              <a:lnSpc>
                <a:spcPts val="5442"/>
              </a:lnSpc>
            </a:pPr>
            <a:r>
              <a:rPr lang="en-US" sz="3887" b="true">
                <a:solidFill>
                  <a:srgbClr val="004AAD"/>
                </a:solidFill>
                <a:latin typeface="Roboto Bold"/>
                <a:ea typeface="Roboto Bold"/>
                <a:cs typeface="Roboto Bold"/>
                <a:sym typeface="Roboto Bold"/>
              </a:rPr>
              <a:t>4. Demo Website Signedu Dictionary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03430" y="4597871"/>
            <a:ext cx="12881141" cy="967259"/>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IV. NGUỒN LỰC</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sp>
        <p:nvSpPr>
          <p:cNvPr name="AutoShape 6" id="6"/>
          <p:cNvSpPr/>
          <p:nvPr/>
        </p:nvSpPr>
        <p:spPr>
          <a:xfrm>
            <a:off x="9144000" y="1557004"/>
            <a:ext cx="0" cy="7172992"/>
          </a:xfrm>
          <a:prstGeom prst="line">
            <a:avLst/>
          </a:prstGeom>
          <a:ln cap="flat" w="38100">
            <a:solidFill>
              <a:srgbClr val="004AAD"/>
            </a:solidFill>
            <a:prstDash val="solid"/>
            <a:headEnd type="none" len="sm" w="sm"/>
            <a:tailEnd type="none" len="sm" w="sm"/>
          </a:ln>
        </p:spPr>
      </p:sp>
      <p:sp>
        <p:nvSpPr>
          <p:cNvPr name="TextBox 7" id="7"/>
          <p:cNvSpPr txBox="true"/>
          <p:nvPr/>
        </p:nvSpPr>
        <p:spPr>
          <a:xfrm rot="0">
            <a:off x="1078946" y="2333331"/>
            <a:ext cx="7025204" cy="6400800"/>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4AAD"/>
                </a:solidFill>
                <a:latin typeface="Roboto"/>
                <a:ea typeface="Roboto"/>
                <a:cs typeface="Roboto"/>
                <a:sym typeface="Roboto"/>
              </a:rPr>
              <a:t>Trung tâm đào tạo NNKH Hà Nội</a:t>
            </a:r>
          </a:p>
          <a:p>
            <a:pPr algn="just" marL="647702" indent="-323851" lvl="1">
              <a:lnSpc>
                <a:spcPts val="4200"/>
              </a:lnSpc>
              <a:buFont typeface="Arial"/>
              <a:buChar char="•"/>
            </a:pPr>
            <a:r>
              <a:rPr lang="en-US" sz="3000">
                <a:solidFill>
                  <a:srgbClr val="004AAD"/>
                </a:solidFill>
                <a:latin typeface="Roboto"/>
                <a:ea typeface="Roboto"/>
                <a:cs typeface="Roboto"/>
                <a:sym typeface="Roboto"/>
              </a:rPr>
              <a:t>Doanh nghiệp xã hội vì Người khiếm thính SHE+</a:t>
            </a:r>
          </a:p>
          <a:p>
            <a:pPr algn="just" marL="647702" indent="-323851" lvl="1">
              <a:lnSpc>
                <a:spcPts val="4200"/>
              </a:lnSpc>
              <a:buFont typeface="Arial"/>
              <a:buChar char="•"/>
            </a:pPr>
            <a:r>
              <a:rPr lang="en-US" sz="3000">
                <a:solidFill>
                  <a:srgbClr val="004AAD"/>
                </a:solidFill>
                <a:latin typeface="Roboto"/>
                <a:ea typeface="Roboto"/>
                <a:cs typeface="Roboto"/>
                <a:sym typeface="Roboto"/>
              </a:rPr>
              <a:t>Cộng đồng sinh viên CTXH trường  đại học Khoa học Xã hội và Nhân văn</a:t>
            </a:r>
          </a:p>
          <a:p>
            <a:pPr algn="just" marL="647702" indent="-323851" lvl="1">
              <a:lnSpc>
                <a:spcPts val="4200"/>
              </a:lnSpc>
              <a:buFont typeface="Arial"/>
              <a:buChar char="•"/>
            </a:pPr>
            <a:r>
              <a:rPr lang="en-US" sz="3000">
                <a:solidFill>
                  <a:srgbClr val="004AAD"/>
                </a:solidFill>
                <a:latin typeface="Roboto"/>
                <a:ea typeface="Roboto"/>
                <a:cs typeface="Roboto"/>
                <a:sym typeface="Roboto"/>
              </a:rPr>
              <a:t>Cộng đồng sinh viên CTXH Học viện Báo chí và Tuyên truyền</a:t>
            </a:r>
          </a:p>
          <a:p>
            <a:pPr algn="just" marL="647702" indent="-323851" lvl="1">
              <a:lnSpc>
                <a:spcPts val="4200"/>
              </a:lnSpc>
              <a:buFont typeface="Arial"/>
              <a:buChar char="•"/>
            </a:pPr>
            <a:r>
              <a:rPr lang="en-US" sz="3000">
                <a:solidFill>
                  <a:srgbClr val="004AAD"/>
                </a:solidFill>
                <a:latin typeface="Roboto"/>
                <a:ea typeface="Roboto"/>
                <a:cs typeface="Roboto"/>
                <a:sym typeface="Roboto"/>
              </a:rPr>
              <a:t>Cộng đồng sinh viên CTXH, Giáo dục đặc biệt trường Đại học Sư phạm</a:t>
            </a:r>
          </a:p>
          <a:p>
            <a:pPr algn="just" marL="647702" indent="-323851" lvl="1">
              <a:lnSpc>
                <a:spcPts val="4200"/>
              </a:lnSpc>
              <a:buFont typeface="Arial"/>
              <a:buChar char="•"/>
            </a:pPr>
            <a:r>
              <a:rPr lang="en-US" sz="3000">
                <a:solidFill>
                  <a:srgbClr val="004AAD"/>
                </a:solidFill>
                <a:latin typeface="Roboto"/>
                <a:ea typeface="Roboto"/>
                <a:cs typeface="Roboto"/>
                <a:sym typeface="Roboto"/>
              </a:rPr>
              <a:t>Cố vấn chuyên môn: Phiên dịch viên chuyên nghiệp 10 năm trong nghề</a:t>
            </a:r>
          </a:p>
          <a:p>
            <a:pPr algn="just">
              <a:lnSpc>
                <a:spcPts val="4200"/>
              </a:lnSpc>
            </a:pPr>
          </a:p>
        </p:txBody>
      </p:sp>
      <p:sp>
        <p:nvSpPr>
          <p:cNvPr name="TextBox 8" id="8"/>
          <p:cNvSpPr txBox="true"/>
          <p:nvPr/>
        </p:nvSpPr>
        <p:spPr>
          <a:xfrm rot="0">
            <a:off x="10182225" y="2333331"/>
            <a:ext cx="7025204" cy="3200400"/>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4AAD"/>
                </a:solidFill>
                <a:latin typeface="Roboto"/>
                <a:ea typeface="Roboto"/>
                <a:cs typeface="Roboto"/>
                <a:sym typeface="Roboto"/>
              </a:rPr>
              <a:t>Các khoa/ ngành Công tác xã hội tại các trường Đại học trên địa bàn Hà Nội</a:t>
            </a:r>
          </a:p>
          <a:p>
            <a:pPr algn="just" marL="647702" indent="-323851" lvl="1">
              <a:lnSpc>
                <a:spcPts val="4200"/>
              </a:lnSpc>
              <a:buFont typeface="Arial"/>
              <a:buChar char="•"/>
            </a:pPr>
            <a:r>
              <a:rPr lang="en-US" sz="3000">
                <a:solidFill>
                  <a:srgbClr val="004AAD"/>
                </a:solidFill>
                <a:latin typeface="Roboto"/>
                <a:ea typeface="Roboto"/>
                <a:cs typeface="Roboto"/>
                <a:sym typeface="Roboto"/>
              </a:rPr>
              <a:t> Doanh nghiệp xã hội</a:t>
            </a:r>
          </a:p>
          <a:p>
            <a:pPr algn="just" marL="647702" indent="-323851" lvl="1">
              <a:lnSpc>
                <a:spcPts val="4200"/>
              </a:lnSpc>
              <a:buFont typeface="Arial"/>
              <a:buChar char="•"/>
            </a:pPr>
            <a:r>
              <a:rPr lang="en-US" sz="3000">
                <a:solidFill>
                  <a:srgbClr val="004AAD"/>
                </a:solidFill>
                <a:latin typeface="Roboto"/>
                <a:ea typeface="Roboto"/>
                <a:cs typeface="Roboto"/>
                <a:sym typeface="Roboto"/>
              </a:rPr>
              <a:t> Tổ chức phi chính phủ</a:t>
            </a:r>
          </a:p>
          <a:p>
            <a:pPr algn="just" marL="647702" indent="-323851" lvl="1">
              <a:lnSpc>
                <a:spcPts val="4200"/>
              </a:lnSpc>
              <a:buFont typeface="Arial"/>
              <a:buChar char="•"/>
            </a:pPr>
            <a:r>
              <a:rPr lang="en-US" sz="3000">
                <a:solidFill>
                  <a:srgbClr val="004AAD"/>
                </a:solidFill>
                <a:latin typeface="Roboto"/>
                <a:ea typeface="Roboto"/>
                <a:cs typeface="Roboto"/>
                <a:sym typeface="Roboto"/>
              </a:rPr>
              <a:t> Các tập đoàn, thương hiệu</a:t>
            </a:r>
          </a:p>
        </p:txBody>
      </p:sp>
      <p:sp>
        <p:nvSpPr>
          <p:cNvPr name="TextBox 9" id="9"/>
          <p:cNvSpPr txBox="true"/>
          <p:nvPr/>
        </p:nvSpPr>
        <p:spPr>
          <a:xfrm rot="0">
            <a:off x="3326819" y="1169684"/>
            <a:ext cx="2529456"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Đã kết nối</a:t>
            </a:r>
          </a:p>
        </p:txBody>
      </p:sp>
      <p:sp>
        <p:nvSpPr>
          <p:cNvPr name="TextBox 10" id="10"/>
          <p:cNvSpPr txBox="true"/>
          <p:nvPr/>
        </p:nvSpPr>
        <p:spPr>
          <a:xfrm rot="0">
            <a:off x="12430099" y="1169684"/>
            <a:ext cx="3456164"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Dự kiến kết nối</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5289956" y="4597871"/>
            <a:ext cx="7708088" cy="967259"/>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V.  MỤC TIÊU DỰ ÁN</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08886" y="2599261"/>
            <a:ext cx="15750414" cy="6061522"/>
            <a:chOff x="0" y="0"/>
            <a:chExt cx="4148257" cy="1596450"/>
          </a:xfrm>
        </p:grpSpPr>
        <p:sp>
          <p:nvSpPr>
            <p:cNvPr name="Freeform 3" id="3"/>
            <p:cNvSpPr/>
            <p:nvPr/>
          </p:nvSpPr>
          <p:spPr>
            <a:xfrm flipH="false" flipV="false" rot="0">
              <a:off x="0" y="0"/>
              <a:ext cx="4148257" cy="1596450"/>
            </a:xfrm>
            <a:custGeom>
              <a:avLst/>
              <a:gdLst/>
              <a:ahLst/>
              <a:cxnLst/>
              <a:rect r="r" b="b" t="t" l="l"/>
              <a:pathLst>
                <a:path h="1596450" w="4148257">
                  <a:moveTo>
                    <a:pt x="25068" y="0"/>
                  </a:moveTo>
                  <a:lnTo>
                    <a:pt x="4123189" y="0"/>
                  </a:lnTo>
                  <a:cubicBezTo>
                    <a:pt x="4137034" y="0"/>
                    <a:pt x="4148257" y="11224"/>
                    <a:pt x="4148257" y="25068"/>
                  </a:cubicBezTo>
                  <a:lnTo>
                    <a:pt x="4148257" y="1571382"/>
                  </a:lnTo>
                  <a:cubicBezTo>
                    <a:pt x="4148257" y="1578031"/>
                    <a:pt x="4145616" y="1584407"/>
                    <a:pt x="4140915" y="1589108"/>
                  </a:cubicBezTo>
                  <a:cubicBezTo>
                    <a:pt x="4136214" y="1593809"/>
                    <a:pt x="4129837" y="1596450"/>
                    <a:pt x="4123189" y="1596450"/>
                  </a:cubicBezTo>
                  <a:lnTo>
                    <a:pt x="25068" y="1596450"/>
                  </a:lnTo>
                  <a:cubicBezTo>
                    <a:pt x="18420" y="1596450"/>
                    <a:pt x="12044" y="1593809"/>
                    <a:pt x="7342" y="1589108"/>
                  </a:cubicBezTo>
                  <a:cubicBezTo>
                    <a:pt x="2641" y="1584407"/>
                    <a:pt x="0" y="1578031"/>
                    <a:pt x="0" y="1571382"/>
                  </a:cubicBezTo>
                  <a:lnTo>
                    <a:pt x="0" y="25068"/>
                  </a:lnTo>
                  <a:cubicBezTo>
                    <a:pt x="0" y="18420"/>
                    <a:pt x="2641" y="12044"/>
                    <a:pt x="7342" y="7342"/>
                  </a:cubicBezTo>
                  <a:cubicBezTo>
                    <a:pt x="12044" y="2641"/>
                    <a:pt x="18420" y="0"/>
                    <a:pt x="25068" y="0"/>
                  </a:cubicBezTo>
                  <a:close/>
                </a:path>
              </a:pathLst>
            </a:custGeom>
            <a:solidFill>
              <a:srgbClr val="FFFFFF"/>
            </a:solidFill>
            <a:ln w="38100" cap="rnd">
              <a:solidFill>
                <a:srgbClr val="004AAD"/>
              </a:solidFill>
              <a:prstDash val="solid"/>
              <a:round/>
            </a:ln>
          </p:spPr>
        </p:sp>
        <p:sp>
          <p:nvSpPr>
            <p:cNvPr name="TextBox 4" id="4"/>
            <p:cNvSpPr txBox="true"/>
            <p:nvPr/>
          </p:nvSpPr>
          <p:spPr>
            <a:xfrm>
              <a:off x="0" y="-47625"/>
              <a:ext cx="4148257" cy="164407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508886" y="3112277"/>
            <a:ext cx="15270229" cy="4949764"/>
          </a:xfrm>
          <a:prstGeom prst="rect">
            <a:avLst/>
          </a:prstGeom>
        </p:spPr>
        <p:txBody>
          <a:bodyPr anchor="t" rtlCol="false" tIns="0" lIns="0" bIns="0" rIns="0">
            <a:spAutoFit/>
          </a:bodyPr>
          <a:lstStyle/>
          <a:p>
            <a:pPr algn="just" marL="756165" indent="-378083" lvl="1">
              <a:lnSpc>
                <a:spcPts val="4903"/>
              </a:lnSpc>
              <a:buFont typeface="Arial"/>
              <a:buChar char="•"/>
            </a:pPr>
            <a:r>
              <a:rPr lang="en-US" sz="3502">
                <a:solidFill>
                  <a:srgbClr val="004AAD"/>
                </a:solidFill>
                <a:latin typeface="Roboto"/>
                <a:ea typeface="Roboto"/>
                <a:cs typeface="Roboto"/>
                <a:sym typeface="Roboto"/>
              </a:rPr>
              <a:t>Xây dựng nền tảng nhận biết về Ngôn ngữ ký hiệu (NNKH) và hỗ trợ giao tiếp trong môi trường giáo dục</a:t>
            </a:r>
          </a:p>
          <a:p>
            <a:pPr algn="just" marL="756165" indent="-378083" lvl="1">
              <a:lnSpc>
                <a:spcPts val="4903"/>
              </a:lnSpc>
              <a:buFont typeface="Arial"/>
              <a:buChar char="•"/>
            </a:pPr>
            <a:r>
              <a:rPr lang="en-US" sz="3502">
                <a:solidFill>
                  <a:srgbClr val="004AAD"/>
                </a:solidFill>
                <a:latin typeface="Roboto"/>
                <a:ea typeface="Roboto"/>
                <a:cs typeface="Roboto"/>
                <a:sym typeface="Roboto"/>
              </a:rPr>
              <a:t>Tổ</a:t>
            </a:r>
            <a:r>
              <a:rPr lang="en-US" sz="3502">
                <a:solidFill>
                  <a:srgbClr val="004AAD"/>
                </a:solidFill>
                <a:latin typeface="Roboto"/>
                <a:ea typeface="Roboto"/>
                <a:cs typeface="Roboto"/>
                <a:sym typeface="Roboto"/>
              </a:rPr>
              <a:t> chức các workshop miễn phí tại trường công nhằm tạo</a:t>
            </a:r>
            <a:r>
              <a:rPr lang="en-US" sz="3502">
                <a:solidFill>
                  <a:srgbClr val="004AAD"/>
                </a:solidFill>
                <a:latin typeface="Roboto"/>
                <a:ea typeface="Roboto"/>
                <a:cs typeface="Roboto"/>
                <a:sym typeface="Roboto"/>
              </a:rPr>
              <a:t> nhu cầu và nâng cao mức độ quan tâm của giáo viên, sinh viên, phụ huynh</a:t>
            </a:r>
          </a:p>
          <a:p>
            <a:pPr algn="just" marL="756165" indent="-378083" lvl="1">
              <a:lnSpc>
                <a:spcPts val="4903"/>
              </a:lnSpc>
              <a:buFont typeface="Arial"/>
              <a:buChar char="•"/>
            </a:pPr>
            <a:r>
              <a:rPr lang="en-US" sz="3502">
                <a:solidFill>
                  <a:srgbClr val="004AAD"/>
                </a:solidFill>
                <a:latin typeface="Roboto"/>
                <a:ea typeface="Roboto"/>
                <a:cs typeface="Roboto"/>
                <a:sym typeface="Roboto"/>
              </a:rPr>
              <a:t>Hoàn thiện bộ tài liệu, giáo trình, và nền tảng web với các tính năng thực hành NNKH</a:t>
            </a:r>
          </a:p>
          <a:p>
            <a:pPr algn="just" marL="756165" indent="-378083" lvl="1">
              <a:lnSpc>
                <a:spcPts val="4903"/>
              </a:lnSpc>
              <a:buFont typeface="Arial"/>
              <a:buChar char="•"/>
            </a:pPr>
            <a:r>
              <a:rPr lang="en-US" sz="3502">
                <a:solidFill>
                  <a:srgbClr val="004AAD"/>
                </a:solidFill>
                <a:latin typeface="Roboto"/>
                <a:ea typeface="Roboto"/>
                <a:cs typeface="Roboto"/>
                <a:sym typeface="Roboto"/>
              </a:rPr>
              <a:t>Tạo tệp người dùng ban đầu (traffic base) để dẫn về website, khóa học và dịch vụ phiên dịch</a:t>
            </a:r>
          </a:p>
        </p:txBody>
      </p:sp>
      <p:sp>
        <p:nvSpPr>
          <p:cNvPr name="TextBox 6" id="6"/>
          <p:cNvSpPr txBox="true"/>
          <p:nvPr/>
        </p:nvSpPr>
        <p:spPr>
          <a:xfrm rot="0">
            <a:off x="6614544" y="1573218"/>
            <a:ext cx="5058913"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1. Mục tiêu ngắn hạn</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08886" y="2599261"/>
            <a:ext cx="15750414" cy="6872391"/>
            <a:chOff x="0" y="0"/>
            <a:chExt cx="4148257" cy="1810013"/>
          </a:xfrm>
        </p:grpSpPr>
        <p:sp>
          <p:nvSpPr>
            <p:cNvPr name="Freeform 3" id="3"/>
            <p:cNvSpPr/>
            <p:nvPr/>
          </p:nvSpPr>
          <p:spPr>
            <a:xfrm flipH="false" flipV="false" rot="0">
              <a:off x="0" y="0"/>
              <a:ext cx="4148257" cy="1810013"/>
            </a:xfrm>
            <a:custGeom>
              <a:avLst/>
              <a:gdLst/>
              <a:ahLst/>
              <a:cxnLst/>
              <a:rect r="r" b="b" t="t" l="l"/>
              <a:pathLst>
                <a:path h="1810013" w="4148257">
                  <a:moveTo>
                    <a:pt x="25068" y="0"/>
                  </a:moveTo>
                  <a:lnTo>
                    <a:pt x="4123189" y="0"/>
                  </a:lnTo>
                  <a:cubicBezTo>
                    <a:pt x="4137034" y="0"/>
                    <a:pt x="4148257" y="11224"/>
                    <a:pt x="4148257" y="25068"/>
                  </a:cubicBezTo>
                  <a:lnTo>
                    <a:pt x="4148257" y="1784944"/>
                  </a:lnTo>
                  <a:cubicBezTo>
                    <a:pt x="4148257" y="1791593"/>
                    <a:pt x="4145616" y="1797969"/>
                    <a:pt x="4140915" y="1802670"/>
                  </a:cubicBezTo>
                  <a:cubicBezTo>
                    <a:pt x="4136214" y="1807371"/>
                    <a:pt x="4129837" y="1810013"/>
                    <a:pt x="4123189" y="1810013"/>
                  </a:cubicBezTo>
                  <a:lnTo>
                    <a:pt x="25068" y="1810013"/>
                  </a:lnTo>
                  <a:cubicBezTo>
                    <a:pt x="11224" y="1810013"/>
                    <a:pt x="0" y="1798789"/>
                    <a:pt x="0" y="1784944"/>
                  </a:cubicBezTo>
                  <a:lnTo>
                    <a:pt x="0" y="25068"/>
                  </a:lnTo>
                  <a:cubicBezTo>
                    <a:pt x="0" y="18420"/>
                    <a:pt x="2641" y="12044"/>
                    <a:pt x="7342" y="7342"/>
                  </a:cubicBezTo>
                  <a:cubicBezTo>
                    <a:pt x="12044" y="2641"/>
                    <a:pt x="18420" y="0"/>
                    <a:pt x="25068" y="0"/>
                  </a:cubicBezTo>
                  <a:close/>
                </a:path>
              </a:pathLst>
            </a:custGeom>
            <a:solidFill>
              <a:srgbClr val="FFFFFF"/>
            </a:solidFill>
            <a:ln w="38100" cap="rnd">
              <a:solidFill>
                <a:srgbClr val="004AAD"/>
              </a:solidFill>
              <a:prstDash val="solid"/>
              <a:round/>
            </a:ln>
          </p:spPr>
        </p:sp>
        <p:sp>
          <p:nvSpPr>
            <p:cNvPr name="TextBox 4" id="4"/>
            <p:cNvSpPr txBox="true"/>
            <p:nvPr/>
          </p:nvSpPr>
          <p:spPr>
            <a:xfrm>
              <a:off x="0" y="-47625"/>
              <a:ext cx="4148257" cy="1857638"/>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508886" y="2898587"/>
            <a:ext cx="15270229" cy="6188014"/>
          </a:xfrm>
          <a:prstGeom prst="rect">
            <a:avLst/>
          </a:prstGeom>
        </p:spPr>
        <p:txBody>
          <a:bodyPr anchor="t" rtlCol="false" tIns="0" lIns="0" bIns="0" rIns="0">
            <a:spAutoFit/>
          </a:bodyPr>
          <a:lstStyle/>
          <a:p>
            <a:pPr algn="just" marL="756165" indent="-378083" lvl="1">
              <a:lnSpc>
                <a:spcPts val="4903"/>
              </a:lnSpc>
              <a:buFont typeface="Arial"/>
              <a:buChar char="•"/>
            </a:pPr>
            <a:r>
              <a:rPr lang="en-US" sz="3502">
                <a:solidFill>
                  <a:srgbClr val="004AAD"/>
                </a:solidFill>
                <a:latin typeface="Roboto"/>
                <a:ea typeface="Roboto"/>
                <a:cs typeface="Roboto"/>
                <a:sym typeface="Roboto"/>
              </a:rPr>
              <a:t>Thương mại hóa mô hình đào tạo NNKH tại các trường tư thục, bệnh viện, và khối ngành Y, Sư phạm, Công tác xã hội, Giáo dục đặc biệt,…</a:t>
            </a:r>
          </a:p>
          <a:p>
            <a:pPr algn="just" marL="756165" indent="-378083" lvl="1">
              <a:lnSpc>
                <a:spcPts val="4903"/>
              </a:lnSpc>
              <a:buFont typeface="Arial"/>
              <a:buChar char="•"/>
            </a:pPr>
            <a:r>
              <a:rPr lang="en-US" sz="3502">
                <a:solidFill>
                  <a:srgbClr val="004AAD"/>
                </a:solidFill>
                <a:latin typeface="Roboto"/>
                <a:ea typeface="Roboto"/>
                <a:cs typeface="Roboto"/>
                <a:sym typeface="Roboto"/>
              </a:rPr>
              <a:t>Xây dựng cơ chế kết nối phiên dịch viên theo cấp độ và theo chuyên ngành</a:t>
            </a:r>
          </a:p>
          <a:p>
            <a:pPr algn="just" marL="756165" indent="-378083" lvl="1">
              <a:lnSpc>
                <a:spcPts val="4903"/>
              </a:lnSpc>
              <a:buFont typeface="Arial"/>
              <a:buChar char="•"/>
            </a:pPr>
            <a:r>
              <a:rPr lang="en-US" sz="3502">
                <a:solidFill>
                  <a:srgbClr val="004AAD"/>
                </a:solidFill>
                <a:latin typeface="Roboto"/>
                <a:ea typeface="Roboto"/>
                <a:cs typeface="Roboto"/>
                <a:sym typeface="Roboto"/>
              </a:rPr>
              <a:t>Phát triển bộ công cụ đào tạo gồm bài học, bài kiểm tra và các mô phỏng tình huống nhằm ứng dụng tro</a:t>
            </a:r>
            <a:r>
              <a:rPr lang="en-US" sz="3502">
                <a:solidFill>
                  <a:srgbClr val="004AAD"/>
                </a:solidFill>
                <a:latin typeface="Roboto"/>
                <a:ea typeface="Roboto"/>
                <a:cs typeface="Roboto"/>
                <a:sym typeface="Roboto"/>
              </a:rPr>
              <a:t>ng đào tạo nhân sự giáo dục, y tế, dịch vụ</a:t>
            </a:r>
          </a:p>
          <a:p>
            <a:pPr algn="just" marL="756165" indent="-378083" lvl="1">
              <a:lnSpc>
                <a:spcPts val="4903"/>
              </a:lnSpc>
              <a:buFont typeface="Arial"/>
              <a:buChar char="•"/>
            </a:pPr>
            <a:r>
              <a:rPr lang="en-US" sz="3502">
                <a:solidFill>
                  <a:srgbClr val="004AAD"/>
                </a:solidFill>
                <a:latin typeface="Roboto"/>
                <a:ea typeface="Roboto"/>
                <a:cs typeface="Roboto"/>
                <a:sym typeface="Roboto"/>
              </a:rPr>
              <a:t>Đào tạo 5 giáo viên người Điếc, ra mắt nền tảng SignEdu Dictionary với 1.000 video ký hiệu do người Điếc xây dựng, giúp tối thiểu 200 sinh viên các chuyên ngành Công tác xã hội, Giáo dục đặc biệt, Ngôn ngữ có khả năng giao tiếp bằng NNKH và tiếp cận 2.000 người học cơ bản</a:t>
            </a:r>
          </a:p>
        </p:txBody>
      </p:sp>
      <p:sp>
        <p:nvSpPr>
          <p:cNvPr name="TextBox 6" id="6"/>
          <p:cNvSpPr txBox="true"/>
          <p:nvPr/>
        </p:nvSpPr>
        <p:spPr>
          <a:xfrm rot="0">
            <a:off x="6614544" y="1573218"/>
            <a:ext cx="5058913"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2. Mục tiêu trung hạn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34893" y="1942023"/>
            <a:ext cx="2960881" cy="2960544"/>
            <a:chOff x="0" y="0"/>
            <a:chExt cx="6350013" cy="6349289"/>
          </a:xfrm>
        </p:grpSpPr>
        <p:sp>
          <p:nvSpPr>
            <p:cNvPr name="Freeform 7" id="7"/>
            <p:cNvSpPr/>
            <p:nvPr/>
          </p:nvSpPr>
          <p:spPr>
            <a:xfrm flipH="false" flipV="false" rot="0">
              <a:off x="-2" y="-1"/>
              <a:ext cx="6350000" cy="6349290"/>
            </a:xfrm>
            <a:custGeom>
              <a:avLst/>
              <a:gdLst/>
              <a:ahLst/>
              <a:cxnLst/>
              <a:rect r="r" b="b" t="t" l="l"/>
              <a:pathLst>
                <a:path h="6349290" w="6350000">
                  <a:moveTo>
                    <a:pt x="5589297" y="1006730"/>
                  </a:moveTo>
                  <a:cubicBezTo>
                    <a:pt x="5465117" y="791694"/>
                    <a:pt x="5239933" y="671386"/>
                    <a:pt x="5008285" y="671221"/>
                  </a:cubicBezTo>
                  <a:lnTo>
                    <a:pt x="5008323" y="671183"/>
                  </a:lnTo>
                  <a:cubicBezTo>
                    <a:pt x="4776675" y="670980"/>
                    <a:pt x="4551453" y="550686"/>
                    <a:pt x="4427311" y="335675"/>
                  </a:cubicBezTo>
                  <a:cubicBezTo>
                    <a:pt x="4242069" y="14784"/>
                    <a:pt x="3831782" y="-95135"/>
                    <a:pt x="3510892" y="90146"/>
                  </a:cubicBezTo>
                  <a:lnTo>
                    <a:pt x="3510841" y="90184"/>
                  </a:lnTo>
                  <a:lnTo>
                    <a:pt x="3510841" y="89980"/>
                  </a:lnTo>
                  <a:cubicBezTo>
                    <a:pt x="3311540" y="204801"/>
                    <a:pt x="3058606" y="213894"/>
                    <a:pt x="2844523" y="92495"/>
                  </a:cubicBezTo>
                  <a:cubicBezTo>
                    <a:pt x="2741495" y="31767"/>
                    <a:pt x="2624048" y="-177"/>
                    <a:pt x="2504455" y="1"/>
                  </a:cubicBezTo>
                  <a:cubicBezTo>
                    <a:pt x="2256157" y="1"/>
                    <a:pt x="2039393" y="134913"/>
                    <a:pt x="1923366" y="335433"/>
                  </a:cubicBezTo>
                  <a:lnTo>
                    <a:pt x="1923366" y="335395"/>
                  </a:lnTo>
                  <a:cubicBezTo>
                    <a:pt x="1807377" y="535877"/>
                    <a:pt x="1590563" y="670790"/>
                    <a:pt x="1342303" y="670790"/>
                  </a:cubicBezTo>
                  <a:cubicBezTo>
                    <a:pt x="971781" y="670790"/>
                    <a:pt x="671438" y="971132"/>
                    <a:pt x="671438" y="1341654"/>
                  </a:cubicBezTo>
                  <a:lnTo>
                    <a:pt x="671438" y="1341731"/>
                  </a:lnTo>
                  <a:lnTo>
                    <a:pt x="671235" y="1341654"/>
                  </a:lnTo>
                  <a:cubicBezTo>
                    <a:pt x="671032" y="1571537"/>
                    <a:pt x="552554" y="1795019"/>
                    <a:pt x="340654" y="1919771"/>
                  </a:cubicBezTo>
                  <a:cubicBezTo>
                    <a:pt x="236398" y="1978609"/>
                    <a:pt x="149886" y="2064406"/>
                    <a:pt x="90185" y="2168170"/>
                  </a:cubicBezTo>
                  <a:cubicBezTo>
                    <a:pt x="-33970" y="2383232"/>
                    <a:pt x="-25525" y="2638388"/>
                    <a:pt x="90147" y="2839111"/>
                  </a:cubicBezTo>
                  <a:lnTo>
                    <a:pt x="90109" y="2839111"/>
                  </a:lnTo>
                  <a:cubicBezTo>
                    <a:pt x="205691" y="3039797"/>
                    <a:pt x="214137" y="3294978"/>
                    <a:pt x="89982" y="3510014"/>
                  </a:cubicBezTo>
                  <a:cubicBezTo>
                    <a:pt x="-95248" y="3830867"/>
                    <a:pt x="14658" y="4241153"/>
                    <a:pt x="335549" y="4426434"/>
                  </a:cubicBezTo>
                  <a:lnTo>
                    <a:pt x="335587" y="4426472"/>
                  </a:lnTo>
                  <a:lnTo>
                    <a:pt x="335460" y="4426561"/>
                  </a:lnTo>
                  <a:cubicBezTo>
                    <a:pt x="535980" y="4542499"/>
                    <a:pt x="670829" y="4759313"/>
                    <a:pt x="670829" y="5007611"/>
                  </a:cubicBezTo>
                  <a:cubicBezTo>
                    <a:pt x="670829" y="5378134"/>
                    <a:pt x="971171" y="5678476"/>
                    <a:pt x="1341681" y="5678476"/>
                  </a:cubicBezTo>
                  <a:cubicBezTo>
                    <a:pt x="1589991" y="5678476"/>
                    <a:pt x="1806717" y="5813362"/>
                    <a:pt x="1922782" y="6013883"/>
                  </a:cubicBezTo>
                  <a:cubicBezTo>
                    <a:pt x="2038771" y="6214314"/>
                    <a:pt x="2255573" y="6349290"/>
                    <a:pt x="2503845" y="6349290"/>
                  </a:cubicBezTo>
                  <a:cubicBezTo>
                    <a:pt x="2623437" y="6349444"/>
                    <a:pt x="2740879" y="6317498"/>
                    <a:pt x="2843913" y="6256783"/>
                  </a:cubicBezTo>
                  <a:cubicBezTo>
                    <a:pt x="3057946" y="6135409"/>
                    <a:pt x="3310943" y="6144502"/>
                    <a:pt x="3510231" y="6259361"/>
                  </a:cubicBezTo>
                  <a:lnTo>
                    <a:pt x="3510231" y="6259120"/>
                  </a:lnTo>
                  <a:lnTo>
                    <a:pt x="3510270" y="6259196"/>
                  </a:lnTo>
                  <a:cubicBezTo>
                    <a:pt x="3831160" y="6444438"/>
                    <a:pt x="4241447" y="6334482"/>
                    <a:pt x="4426740" y="6013629"/>
                  </a:cubicBezTo>
                  <a:cubicBezTo>
                    <a:pt x="4550882" y="5798630"/>
                    <a:pt x="4776066" y="5678311"/>
                    <a:pt x="5007714" y="5678145"/>
                  </a:cubicBezTo>
                  <a:lnTo>
                    <a:pt x="5007663" y="5678057"/>
                  </a:lnTo>
                  <a:cubicBezTo>
                    <a:pt x="5239311" y="5677892"/>
                    <a:pt x="5464533" y="5557572"/>
                    <a:pt x="5588637" y="5342573"/>
                  </a:cubicBezTo>
                  <a:cubicBezTo>
                    <a:pt x="5649762" y="5236719"/>
                    <a:pt x="5678769" y="5121098"/>
                    <a:pt x="5678642" y="5007078"/>
                  </a:cubicBezTo>
                  <a:lnTo>
                    <a:pt x="5678731" y="5007154"/>
                  </a:lnTo>
                  <a:cubicBezTo>
                    <a:pt x="5678934" y="4783710"/>
                    <a:pt x="5790897" y="4566222"/>
                    <a:pt x="5991811" y="4439692"/>
                  </a:cubicBezTo>
                  <a:cubicBezTo>
                    <a:pt x="6100117" y="4382745"/>
                    <a:pt x="6194110" y="4295484"/>
                    <a:pt x="6259781" y="4181730"/>
                  </a:cubicBezTo>
                  <a:cubicBezTo>
                    <a:pt x="6383975" y="3966617"/>
                    <a:pt x="6375529" y="3711436"/>
                    <a:pt x="6259870" y="3510751"/>
                  </a:cubicBezTo>
                  <a:lnTo>
                    <a:pt x="6259908" y="3510751"/>
                  </a:lnTo>
                  <a:cubicBezTo>
                    <a:pt x="6144287" y="3310066"/>
                    <a:pt x="6135829" y="3054884"/>
                    <a:pt x="6259997" y="2839835"/>
                  </a:cubicBezTo>
                  <a:cubicBezTo>
                    <a:pt x="6445278" y="2518944"/>
                    <a:pt x="6335321" y="2108696"/>
                    <a:pt x="6014430" y="1923416"/>
                  </a:cubicBezTo>
                  <a:lnTo>
                    <a:pt x="6014379" y="1923365"/>
                  </a:lnTo>
                  <a:lnTo>
                    <a:pt x="6014506" y="1923327"/>
                  </a:lnTo>
                  <a:cubicBezTo>
                    <a:pt x="5815599" y="1808240"/>
                    <a:pt x="5681309" y="1593953"/>
                    <a:pt x="5679188" y="1348131"/>
                  </a:cubicBezTo>
                  <a:cubicBezTo>
                    <a:pt x="5680356" y="1232130"/>
                    <a:pt x="5651438" y="1114401"/>
                    <a:pt x="5589297" y="1006730"/>
                  </a:cubicBezTo>
                </a:path>
              </a:pathLst>
            </a:custGeom>
            <a:blipFill>
              <a:blip r:embed="rId3"/>
              <a:stretch>
                <a:fillRect l="0" t="-33886" r="0" b="-16403"/>
              </a:stretch>
            </a:blipFill>
          </p:spPr>
        </p:sp>
      </p:grpSp>
      <p:grpSp>
        <p:nvGrpSpPr>
          <p:cNvPr name="Group 8" id="8"/>
          <p:cNvGrpSpPr/>
          <p:nvPr/>
        </p:nvGrpSpPr>
        <p:grpSpPr>
          <a:xfrm rot="0">
            <a:off x="7662899" y="1942023"/>
            <a:ext cx="2960881" cy="2960544"/>
            <a:chOff x="0" y="0"/>
            <a:chExt cx="6350013" cy="6349289"/>
          </a:xfrm>
        </p:grpSpPr>
        <p:sp>
          <p:nvSpPr>
            <p:cNvPr name="Freeform 9" id="9"/>
            <p:cNvSpPr/>
            <p:nvPr/>
          </p:nvSpPr>
          <p:spPr>
            <a:xfrm flipH="false" flipV="false" rot="0">
              <a:off x="-2" y="-1"/>
              <a:ext cx="6350000" cy="6349290"/>
            </a:xfrm>
            <a:custGeom>
              <a:avLst/>
              <a:gdLst/>
              <a:ahLst/>
              <a:cxnLst/>
              <a:rect r="r" b="b" t="t" l="l"/>
              <a:pathLst>
                <a:path h="6349290" w="6350000">
                  <a:moveTo>
                    <a:pt x="5589297" y="1006730"/>
                  </a:moveTo>
                  <a:cubicBezTo>
                    <a:pt x="5465117" y="791694"/>
                    <a:pt x="5239933" y="671386"/>
                    <a:pt x="5008285" y="671221"/>
                  </a:cubicBezTo>
                  <a:lnTo>
                    <a:pt x="5008323" y="671183"/>
                  </a:lnTo>
                  <a:cubicBezTo>
                    <a:pt x="4776675" y="670980"/>
                    <a:pt x="4551453" y="550686"/>
                    <a:pt x="4427311" y="335675"/>
                  </a:cubicBezTo>
                  <a:cubicBezTo>
                    <a:pt x="4242069" y="14784"/>
                    <a:pt x="3831782" y="-95135"/>
                    <a:pt x="3510892" y="90146"/>
                  </a:cubicBezTo>
                  <a:lnTo>
                    <a:pt x="3510841" y="90184"/>
                  </a:lnTo>
                  <a:lnTo>
                    <a:pt x="3510841" y="89980"/>
                  </a:lnTo>
                  <a:cubicBezTo>
                    <a:pt x="3311540" y="204801"/>
                    <a:pt x="3058606" y="213894"/>
                    <a:pt x="2844523" y="92495"/>
                  </a:cubicBezTo>
                  <a:cubicBezTo>
                    <a:pt x="2741495" y="31767"/>
                    <a:pt x="2624048" y="-177"/>
                    <a:pt x="2504455" y="1"/>
                  </a:cubicBezTo>
                  <a:cubicBezTo>
                    <a:pt x="2256157" y="1"/>
                    <a:pt x="2039393" y="134913"/>
                    <a:pt x="1923366" y="335433"/>
                  </a:cubicBezTo>
                  <a:lnTo>
                    <a:pt x="1923366" y="335395"/>
                  </a:lnTo>
                  <a:cubicBezTo>
                    <a:pt x="1807377" y="535877"/>
                    <a:pt x="1590563" y="670790"/>
                    <a:pt x="1342303" y="670790"/>
                  </a:cubicBezTo>
                  <a:cubicBezTo>
                    <a:pt x="971781" y="670790"/>
                    <a:pt x="671438" y="971132"/>
                    <a:pt x="671438" y="1341654"/>
                  </a:cubicBezTo>
                  <a:lnTo>
                    <a:pt x="671438" y="1341731"/>
                  </a:lnTo>
                  <a:lnTo>
                    <a:pt x="671235" y="1341654"/>
                  </a:lnTo>
                  <a:cubicBezTo>
                    <a:pt x="671032" y="1571537"/>
                    <a:pt x="552554" y="1795019"/>
                    <a:pt x="340654" y="1919771"/>
                  </a:cubicBezTo>
                  <a:cubicBezTo>
                    <a:pt x="236398" y="1978609"/>
                    <a:pt x="149886" y="2064406"/>
                    <a:pt x="90185" y="2168170"/>
                  </a:cubicBezTo>
                  <a:cubicBezTo>
                    <a:pt x="-33970" y="2383232"/>
                    <a:pt x="-25525" y="2638388"/>
                    <a:pt x="90147" y="2839111"/>
                  </a:cubicBezTo>
                  <a:lnTo>
                    <a:pt x="90109" y="2839111"/>
                  </a:lnTo>
                  <a:cubicBezTo>
                    <a:pt x="205691" y="3039797"/>
                    <a:pt x="214137" y="3294978"/>
                    <a:pt x="89982" y="3510014"/>
                  </a:cubicBezTo>
                  <a:cubicBezTo>
                    <a:pt x="-95248" y="3830867"/>
                    <a:pt x="14658" y="4241153"/>
                    <a:pt x="335549" y="4426434"/>
                  </a:cubicBezTo>
                  <a:lnTo>
                    <a:pt x="335587" y="4426472"/>
                  </a:lnTo>
                  <a:lnTo>
                    <a:pt x="335460" y="4426561"/>
                  </a:lnTo>
                  <a:cubicBezTo>
                    <a:pt x="535980" y="4542499"/>
                    <a:pt x="670829" y="4759313"/>
                    <a:pt x="670829" y="5007611"/>
                  </a:cubicBezTo>
                  <a:cubicBezTo>
                    <a:pt x="670829" y="5378134"/>
                    <a:pt x="971171" y="5678476"/>
                    <a:pt x="1341681" y="5678476"/>
                  </a:cubicBezTo>
                  <a:cubicBezTo>
                    <a:pt x="1589991" y="5678476"/>
                    <a:pt x="1806717" y="5813362"/>
                    <a:pt x="1922782" y="6013883"/>
                  </a:cubicBezTo>
                  <a:cubicBezTo>
                    <a:pt x="2038771" y="6214314"/>
                    <a:pt x="2255573" y="6349290"/>
                    <a:pt x="2503845" y="6349290"/>
                  </a:cubicBezTo>
                  <a:cubicBezTo>
                    <a:pt x="2623437" y="6349444"/>
                    <a:pt x="2740879" y="6317498"/>
                    <a:pt x="2843913" y="6256783"/>
                  </a:cubicBezTo>
                  <a:cubicBezTo>
                    <a:pt x="3057946" y="6135409"/>
                    <a:pt x="3310943" y="6144502"/>
                    <a:pt x="3510231" y="6259361"/>
                  </a:cubicBezTo>
                  <a:lnTo>
                    <a:pt x="3510231" y="6259120"/>
                  </a:lnTo>
                  <a:lnTo>
                    <a:pt x="3510270" y="6259196"/>
                  </a:lnTo>
                  <a:cubicBezTo>
                    <a:pt x="3831160" y="6444438"/>
                    <a:pt x="4241447" y="6334482"/>
                    <a:pt x="4426740" y="6013629"/>
                  </a:cubicBezTo>
                  <a:cubicBezTo>
                    <a:pt x="4550882" y="5798630"/>
                    <a:pt x="4776066" y="5678311"/>
                    <a:pt x="5007714" y="5678145"/>
                  </a:cubicBezTo>
                  <a:lnTo>
                    <a:pt x="5007663" y="5678057"/>
                  </a:lnTo>
                  <a:cubicBezTo>
                    <a:pt x="5239311" y="5677892"/>
                    <a:pt x="5464533" y="5557572"/>
                    <a:pt x="5588637" y="5342573"/>
                  </a:cubicBezTo>
                  <a:cubicBezTo>
                    <a:pt x="5649762" y="5236719"/>
                    <a:pt x="5678769" y="5121098"/>
                    <a:pt x="5678642" y="5007078"/>
                  </a:cubicBezTo>
                  <a:lnTo>
                    <a:pt x="5678731" y="5007154"/>
                  </a:lnTo>
                  <a:cubicBezTo>
                    <a:pt x="5678934" y="4783710"/>
                    <a:pt x="5790897" y="4566222"/>
                    <a:pt x="5991811" y="4439692"/>
                  </a:cubicBezTo>
                  <a:cubicBezTo>
                    <a:pt x="6100117" y="4382745"/>
                    <a:pt x="6194110" y="4295484"/>
                    <a:pt x="6259781" y="4181730"/>
                  </a:cubicBezTo>
                  <a:cubicBezTo>
                    <a:pt x="6383975" y="3966617"/>
                    <a:pt x="6375529" y="3711436"/>
                    <a:pt x="6259870" y="3510751"/>
                  </a:cubicBezTo>
                  <a:lnTo>
                    <a:pt x="6259908" y="3510751"/>
                  </a:lnTo>
                  <a:cubicBezTo>
                    <a:pt x="6144287" y="3310066"/>
                    <a:pt x="6135829" y="3054884"/>
                    <a:pt x="6259997" y="2839835"/>
                  </a:cubicBezTo>
                  <a:cubicBezTo>
                    <a:pt x="6445278" y="2518944"/>
                    <a:pt x="6335321" y="2108696"/>
                    <a:pt x="6014430" y="1923416"/>
                  </a:cubicBezTo>
                  <a:lnTo>
                    <a:pt x="6014379" y="1923365"/>
                  </a:lnTo>
                  <a:lnTo>
                    <a:pt x="6014506" y="1923327"/>
                  </a:lnTo>
                  <a:cubicBezTo>
                    <a:pt x="5815599" y="1808240"/>
                    <a:pt x="5681309" y="1593953"/>
                    <a:pt x="5679188" y="1348131"/>
                  </a:cubicBezTo>
                  <a:cubicBezTo>
                    <a:pt x="5680356" y="1232130"/>
                    <a:pt x="5651438" y="1114401"/>
                    <a:pt x="5589297" y="1006730"/>
                  </a:cubicBezTo>
                </a:path>
              </a:pathLst>
            </a:custGeom>
            <a:blipFill>
              <a:blip r:embed="rId4"/>
              <a:stretch>
                <a:fillRect l="0" t="-43095" r="0" b="-7015"/>
              </a:stretch>
            </a:blipFill>
          </p:spPr>
        </p:sp>
      </p:grpSp>
      <p:grpSp>
        <p:nvGrpSpPr>
          <p:cNvPr name="Group 10" id="10"/>
          <p:cNvGrpSpPr/>
          <p:nvPr/>
        </p:nvGrpSpPr>
        <p:grpSpPr>
          <a:xfrm rot="0">
            <a:off x="11179334" y="6122558"/>
            <a:ext cx="2960881" cy="2960544"/>
            <a:chOff x="0" y="0"/>
            <a:chExt cx="6350013" cy="6349289"/>
          </a:xfrm>
        </p:grpSpPr>
        <p:sp>
          <p:nvSpPr>
            <p:cNvPr name="Freeform 11" id="11"/>
            <p:cNvSpPr/>
            <p:nvPr/>
          </p:nvSpPr>
          <p:spPr>
            <a:xfrm flipH="false" flipV="false" rot="0">
              <a:off x="-2" y="-1"/>
              <a:ext cx="6350000" cy="6349290"/>
            </a:xfrm>
            <a:custGeom>
              <a:avLst/>
              <a:gdLst/>
              <a:ahLst/>
              <a:cxnLst/>
              <a:rect r="r" b="b" t="t" l="l"/>
              <a:pathLst>
                <a:path h="6349290" w="6350000">
                  <a:moveTo>
                    <a:pt x="5589297" y="1006730"/>
                  </a:moveTo>
                  <a:cubicBezTo>
                    <a:pt x="5465117" y="791694"/>
                    <a:pt x="5239933" y="671386"/>
                    <a:pt x="5008285" y="671221"/>
                  </a:cubicBezTo>
                  <a:lnTo>
                    <a:pt x="5008323" y="671183"/>
                  </a:lnTo>
                  <a:cubicBezTo>
                    <a:pt x="4776675" y="670980"/>
                    <a:pt x="4551453" y="550686"/>
                    <a:pt x="4427311" y="335675"/>
                  </a:cubicBezTo>
                  <a:cubicBezTo>
                    <a:pt x="4242069" y="14784"/>
                    <a:pt x="3831782" y="-95135"/>
                    <a:pt x="3510892" y="90146"/>
                  </a:cubicBezTo>
                  <a:lnTo>
                    <a:pt x="3510841" y="90184"/>
                  </a:lnTo>
                  <a:lnTo>
                    <a:pt x="3510841" y="89980"/>
                  </a:lnTo>
                  <a:cubicBezTo>
                    <a:pt x="3311540" y="204801"/>
                    <a:pt x="3058606" y="213894"/>
                    <a:pt x="2844523" y="92495"/>
                  </a:cubicBezTo>
                  <a:cubicBezTo>
                    <a:pt x="2741495" y="31767"/>
                    <a:pt x="2624048" y="-177"/>
                    <a:pt x="2504455" y="1"/>
                  </a:cubicBezTo>
                  <a:cubicBezTo>
                    <a:pt x="2256157" y="1"/>
                    <a:pt x="2039393" y="134913"/>
                    <a:pt x="1923366" y="335433"/>
                  </a:cubicBezTo>
                  <a:lnTo>
                    <a:pt x="1923366" y="335395"/>
                  </a:lnTo>
                  <a:cubicBezTo>
                    <a:pt x="1807377" y="535877"/>
                    <a:pt x="1590563" y="670790"/>
                    <a:pt x="1342303" y="670790"/>
                  </a:cubicBezTo>
                  <a:cubicBezTo>
                    <a:pt x="971781" y="670790"/>
                    <a:pt x="671438" y="971132"/>
                    <a:pt x="671438" y="1341654"/>
                  </a:cubicBezTo>
                  <a:lnTo>
                    <a:pt x="671438" y="1341731"/>
                  </a:lnTo>
                  <a:lnTo>
                    <a:pt x="671235" y="1341654"/>
                  </a:lnTo>
                  <a:cubicBezTo>
                    <a:pt x="671032" y="1571537"/>
                    <a:pt x="552554" y="1795019"/>
                    <a:pt x="340654" y="1919771"/>
                  </a:cubicBezTo>
                  <a:cubicBezTo>
                    <a:pt x="236398" y="1978609"/>
                    <a:pt x="149886" y="2064406"/>
                    <a:pt x="90185" y="2168170"/>
                  </a:cubicBezTo>
                  <a:cubicBezTo>
                    <a:pt x="-33970" y="2383232"/>
                    <a:pt x="-25525" y="2638388"/>
                    <a:pt x="90147" y="2839111"/>
                  </a:cubicBezTo>
                  <a:lnTo>
                    <a:pt x="90109" y="2839111"/>
                  </a:lnTo>
                  <a:cubicBezTo>
                    <a:pt x="205691" y="3039797"/>
                    <a:pt x="214137" y="3294978"/>
                    <a:pt x="89982" y="3510014"/>
                  </a:cubicBezTo>
                  <a:cubicBezTo>
                    <a:pt x="-95248" y="3830867"/>
                    <a:pt x="14658" y="4241153"/>
                    <a:pt x="335549" y="4426434"/>
                  </a:cubicBezTo>
                  <a:lnTo>
                    <a:pt x="335587" y="4426472"/>
                  </a:lnTo>
                  <a:lnTo>
                    <a:pt x="335460" y="4426561"/>
                  </a:lnTo>
                  <a:cubicBezTo>
                    <a:pt x="535980" y="4542499"/>
                    <a:pt x="670829" y="4759313"/>
                    <a:pt x="670829" y="5007611"/>
                  </a:cubicBezTo>
                  <a:cubicBezTo>
                    <a:pt x="670829" y="5378134"/>
                    <a:pt x="971171" y="5678476"/>
                    <a:pt x="1341681" y="5678476"/>
                  </a:cubicBezTo>
                  <a:cubicBezTo>
                    <a:pt x="1589991" y="5678476"/>
                    <a:pt x="1806717" y="5813362"/>
                    <a:pt x="1922782" y="6013883"/>
                  </a:cubicBezTo>
                  <a:cubicBezTo>
                    <a:pt x="2038771" y="6214314"/>
                    <a:pt x="2255573" y="6349290"/>
                    <a:pt x="2503845" y="6349290"/>
                  </a:cubicBezTo>
                  <a:cubicBezTo>
                    <a:pt x="2623437" y="6349444"/>
                    <a:pt x="2740879" y="6317498"/>
                    <a:pt x="2843913" y="6256783"/>
                  </a:cubicBezTo>
                  <a:cubicBezTo>
                    <a:pt x="3057946" y="6135409"/>
                    <a:pt x="3310943" y="6144502"/>
                    <a:pt x="3510231" y="6259361"/>
                  </a:cubicBezTo>
                  <a:lnTo>
                    <a:pt x="3510231" y="6259120"/>
                  </a:lnTo>
                  <a:lnTo>
                    <a:pt x="3510270" y="6259196"/>
                  </a:lnTo>
                  <a:cubicBezTo>
                    <a:pt x="3831160" y="6444438"/>
                    <a:pt x="4241447" y="6334482"/>
                    <a:pt x="4426740" y="6013629"/>
                  </a:cubicBezTo>
                  <a:cubicBezTo>
                    <a:pt x="4550882" y="5798630"/>
                    <a:pt x="4776066" y="5678311"/>
                    <a:pt x="5007714" y="5678145"/>
                  </a:cubicBezTo>
                  <a:lnTo>
                    <a:pt x="5007663" y="5678057"/>
                  </a:lnTo>
                  <a:cubicBezTo>
                    <a:pt x="5239311" y="5677892"/>
                    <a:pt x="5464533" y="5557572"/>
                    <a:pt x="5588637" y="5342573"/>
                  </a:cubicBezTo>
                  <a:cubicBezTo>
                    <a:pt x="5649762" y="5236719"/>
                    <a:pt x="5678769" y="5121098"/>
                    <a:pt x="5678642" y="5007078"/>
                  </a:cubicBezTo>
                  <a:lnTo>
                    <a:pt x="5678731" y="5007154"/>
                  </a:lnTo>
                  <a:cubicBezTo>
                    <a:pt x="5678934" y="4783710"/>
                    <a:pt x="5790897" y="4566222"/>
                    <a:pt x="5991811" y="4439692"/>
                  </a:cubicBezTo>
                  <a:cubicBezTo>
                    <a:pt x="6100117" y="4382745"/>
                    <a:pt x="6194110" y="4295484"/>
                    <a:pt x="6259781" y="4181730"/>
                  </a:cubicBezTo>
                  <a:cubicBezTo>
                    <a:pt x="6383975" y="3966617"/>
                    <a:pt x="6375529" y="3711436"/>
                    <a:pt x="6259870" y="3510751"/>
                  </a:cubicBezTo>
                  <a:lnTo>
                    <a:pt x="6259908" y="3510751"/>
                  </a:lnTo>
                  <a:cubicBezTo>
                    <a:pt x="6144287" y="3310066"/>
                    <a:pt x="6135829" y="3054884"/>
                    <a:pt x="6259997" y="2839835"/>
                  </a:cubicBezTo>
                  <a:cubicBezTo>
                    <a:pt x="6445278" y="2518944"/>
                    <a:pt x="6335321" y="2108696"/>
                    <a:pt x="6014430" y="1923416"/>
                  </a:cubicBezTo>
                  <a:lnTo>
                    <a:pt x="6014379" y="1923365"/>
                  </a:lnTo>
                  <a:lnTo>
                    <a:pt x="6014506" y="1923327"/>
                  </a:lnTo>
                  <a:cubicBezTo>
                    <a:pt x="5815599" y="1808240"/>
                    <a:pt x="5681309" y="1593953"/>
                    <a:pt x="5679188" y="1348131"/>
                  </a:cubicBezTo>
                  <a:cubicBezTo>
                    <a:pt x="5680356" y="1232130"/>
                    <a:pt x="5651438" y="1114401"/>
                    <a:pt x="5589297" y="1006730"/>
                  </a:cubicBezTo>
                </a:path>
              </a:pathLst>
            </a:custGeom>
            <a:blipFill>
              <a:blip r:embed="rId5"/>
              <a:stretch>
                <a:fillRect l="0" t="-20667" r="0" b="-12842"/>
              </a:stretch>
            </a:blipFill>
          </p:spPr>
        </p:sp>
      </p:grpSp>
      <p:grpSp>
        <p:nvGrpSpPr>
          <p:cNvPr name="Group 12" id="12"/>
          <p:cNvGrpSpPr/>
          <p:nvPr/>
        </p:nvGrpSpPr>
        <p:grpSpPr>
          <a:xfrm rot="0">
            <a:off x="3995114" y="6122558"/>
            <a:ext cx="2960881" cy="2960544"/>
            <a:chOff x="0" y="0"/>
            <a:chExt cx="6350013" cy="6349289"/>
          </a:xfrm>
        </p:grpSpPr>
        <p:sp>
          <p:nvSpPr>
            <p:cNvPr name="Freeform 13" id="13"/>
            <p:cNvSpPr/>
            <p:nvPr/>
          </p:nvSpPr>
          <p:spPr>
            <a:xfrm flipH="false" flipV="false" rot="0">
              <a:off x="-2" y="-1"/>
              <a:ext cx="6350000" cy="6349290"/>
            </a:xfrm>
            <a:custGeom>
              <a:avLst/>
              <a:gdLst/>
              <a:ahLst/>
              <a:cxnLst/>
              <a:rect r="r" b="b" t="t" l="l"/>
              <a:pathLst>
                <a:path h="6349290" w="6350000">
                  <a:moveTo>
                    <a:pt x="5589297" y="1006730"/>
                  </a:moveTo>
                  <a:cubicBezTo>
                    <a:pt x="5465117" y="791694"/>
                    <a:pt x="5239933" y="671386"/>
                    <a:pt x="5008285" y="671221"/>
                  </a:cubicBezTo>
                  <a:lnTo>
                    <a:pt x="5008323" y="671183"/>
                  </a:lnTo>
                  <a:cubicBezTo>
                    <a:pt x="4776675" y="670980"/>
                    <a:pt x="4551453" y="550686"/>
                    <a:pt x="4427311" y="335675"/>
                  </a:cubicBezTo>
                  <a:cubicBezTo>
                    <a:pt x="4242069" y="14784"/>
                    <a:pt x="3831782" y="-95135"/>
                    <a:pt x="3510892" y="90146"/>
                  </a:cubicBezTo>
                  <a:lnTo>
                    <a:pt x="3510841" y="90184"/>
                  </a:lnTo>
                  <a:lnTo>
                    <a:pt x="3510841" y="89980"/>
                  </a:lnTo>
                  <a:cubicBezTo>
                    <a:pt x="3311540" y="204801"/>
                    <a:pt x="3058606" y="213894"/>
                    <a:pt x="2844523" y="92495"/>
                  </a:cubicBezTo>
                  <a:cubicBezTo>
                    <a:pt x="2741495" y="31767"/>
                    <a:pt x="2624048" y="-177"/>
                    <a:pt x="2504455" y="1"/>
                  </a:cubicBezTo>
                  <a:cubicBezTo>
                    <a:pt x="2256157" y="1"/>
                    <a:pt x="2039393" y="134913"/>
                    <a:pt x="1923366" y="335433"/>
                  </a:cubicBezTo>
                  <a:lnTo>
                    <a:pt x="1923366" y="335395"/>
                  </a:lnTo>
                  <a:cubicBezTo>
                    <a:pt x="1807377" y="535877"/>
                    <a:pt x="1590563" y="670790"/>
                    <a:pt x="1342303" y="670790"/>
                  </a:cubicBezTo>
                  <a:cubicBezTo>
                    <a:pt x="971781" y="670790"/>
                    <a:pt x="671438" y="971132"/>
                    <a:pt x="671438" y="1341654"/>
                  </a:cubicBezTo>
                  <a:lnTo>
                    <a:pt x="671438" y="1341731"/>
                  </a:lnTo>
                  <a:lnTo>
                    <a:pt x="671235" y="1341654"/>
                  </a:lnTo>
                  <a:cubicBezTo>
                    <a:pt x="671032" y="1571537"/>
                    <a:pt x="552554" y="1795019"/>
                    <a:pt x="340654" y="1919771"/>
                  </a:cubicBezTo>
                  <a:cubicBezTo>
                    <a:pt x="236398" y="1978609"/>
                    <a:pt x="149886" y="2064406"/>
                    <a:pt x="90185" y="2168170"/>
                  </a:cubicBezTo>
                  <a:cubicBezTo>
                    <a:pt x="-33970" y="2383232"/>
                    <a:pt x="-25525" y="2638388"/>
                    <a:pt x="90147" y="2839111"/>
                  </a:cubicBezTo>
                  <a:lnTo>
                    <a:pt x="90109" y="2839111"/>
                  </a:lnTo>
                  <a:cubicBezTo>
                    <a:pt x="205691" y="3039797"/>
                    <a:pt x="214137" y="3294978"/>
                    <a:pt x="89982" y="3510014"/>
                  </a:cubicBezTo>
                  <a:cubicBezTo>
                    <a:pt x="-95248" y="3830867"/>
                    <a:pt x="14658" y="4241153"/>
                    <a:pt x="335549" y="4426434"/>
                  </a:cubicBezTo>
                  <a:lnTo>
                    <a:pt x="335587" y="4426472"/>
                  </a:lnTo>
                  <a:lnTo>
                    <a:pt x="335460" y="4426561"/>
                  </a:lnTo>
                  <a:cubicBezTo>
                    <a:pt x="535980" y="4542499"/>
                    <a:pt x="670829" y="4759313"/>
                    <a:pt x="670829" y="5007611"/>
                  </a:cubicBezTo>
                  <a:cubicBezTo>
                    <a:pt x="670829" y="5378134"/>
                    <a:pt x="971171" y="5678476"/>
                    <a:pt x="1341681" y="5678476"/>
                  </a:cubicBezTo>
                  <a:cubicBezTo>
                    <a:pt x="1589991" y="5678476"/>
                    <a:pt x="1806717" y="5813362"/>
                    <a:pt x="1922782" y="6013883"/>
                  </a:cubicBezTo>
                  <a:cubicBezTo>
                    <a:pt x="2038771" y="6214314"/>
                    <a:pt x="2255573" y="6349290"/>
                    <a:pt x="2503845" y="6349290"/>
                  </a:cubicBezTo>
                  <a:cubicBezTo>
                    <a:pt x="2623437" y="6349444"/>
                    <a:pt x="2740879" y="6317498"/>
                    <a:pt x="2843913" y="6256783"/>
                  </a:cubicBezTo>
                  <a:cubicBezTo>
                    <a:pt x="3057946" y="6135409"/>
                    <a:pt x="3310943" y="6144502"/>
                    <a:pt x="3510231" y="6259361"/>
                  </a:cubicBezTo>
                  <a:lnTo>
                    <a:pt x="3510231" y="6259120"/>
                  </a:lnTo>
                  <a:lnTo>
                    <a:pt x="3510270" y="6259196"/>
                  </a:lnTo>
                  <a:cubicBezTo>
                    <a:pt x="3831160" y="6444438"/>
                    <a:pt x="4241447" y="6334482"/>
                    <a:pt x="4426740" y="6013629"/>
                  </a:cubicBezTo>
                  <a:cubicBezTo>
                    <a:pt x="4550882" y="5798630"/>
                    <a:pt x="4776066" y="5678311"/>
                    <a:pt x="5007714" y="5678145"/>
                  </a:cubicBezTo>
                  <a:lnTo>
                    <a:pt x="5007663" y="5678057"/>
                  </a:lnTo>
                  <a:cubicBezTo>
                    <a:pt x="5239311" y="5677892"/>
                    <a:pt x="5464533" y="5557572"/>
                    <a:pt x="5588637" y="5342573"/>
                  </a:cubicBezTo>
                  <a:cubicBezTo>
                    <a:pt x="5649762" y="5236719"/>
                    <a:pt x="5678769" y="5121098"/>
                    <a:pt x="5678642" y="5007078"/>
                  </a:cubicBezTo>
                  <a:lnTo>
                    <a:pt x="5678731" y="5007154"/>
                  </a:lnTo>
                  <a:cubicBezTo>
                    <a:pt x="5678934" y="4783710"/>
                    <a:pt x="5790897" y="4566222"/>
                    <a:pt x="5991811" y="4439692"/>
                  </a:cubicBezTo>
                  <a:cubicBezTo>
                    <a:pt x="6100117" y="4382745"/>
                    <a:pt x="6194110" y="4295484"/>
                    <a:pt x="6259781" y="4181730"/>
                  </a:cubicBezTo>
                  <a:cubicBezTo>
                    <a:pt x="6383975" y="3966617"/>
                    <a:pt x="6375529" y="3711436"/>
                    <a:pt x="6259870" y="3510751"/>
                  </a:cubicBezTo>
                  <a:lnTo>
                    <a:pt x="6259908" y="3510751"/>
                  </a:lnTo>
                  <a:cubicBezTo>
                    <a:pt x="6144287" y="3310066"/>
                    <a:pt x="6135829" y="3054884"/>
                    <a:pt x="6259997" y="2839835"/>
                  </a:cubicBezTo>
                  <a:cubicBezTo>
                    <a:pt x="6445278" y="2518944"/>
                    <a:pt x="6335321" y="2108696"/>
                    <a:pt x="6014430" y="1923416"/>
                  </a:cubicBezTo>
                  <a:lnTo>
                    <a:pt x="6014379" y="1923365"/>
                  </a:lnTo>
                  <a:lnTo>
                    <a:pt x="6014506" y="1923327"/>
                  </a:lnTo>
                  <a:cubicBezTo>
                    <a:pt x="5815599" y="1808240"/>
                    <a:pt x="5681309" y="1593953"/>
                    <a:pt x="5679188" y="1348131"/>
                  </a:cubicBezTo>
                  <a:cubicBezTo>
                    <a:pt x="5680356" y="1232130"/>
                    <a:pt x="5651438" y="1114401"/>
                    <a:pt x="5589297" y="1006730"/>
                  </a:cubicBezTo>
                </a:path>
              </a:pathLst>
            </a:custGeom>
            <a:blipFill>
              <a:blip r:embed="rId6"/>
              <a:stretch>
                <a:fillRect l="-14567" t="-56091" r="-21236" b="-25219"/>
              </a:stretch>
            </a:blipFill>
          </p:spPr>
        </p:sp>
      </p:grpSp>
      <p:grpSp>
        <p:nvGrpSpPr>
          <p:cNvPr name="Group 14" id="14"/>
          <p:cNvGrpSpPr/>
          <p:nvPr/>
        </p:nvGrpSpPr>
        <p:grpSpPr>
          <a:xfrm rot="0">
            <a:off x="14290906" y="1942023"/>
            <a:ext cx="2960881" cy="2960544"/>
            <a:chOff x="0" y="0"/>
            <a:chExt cx="6350013" cy="6349289"/>
          </a:xfrm>
        </p:grpSpPr>
        <p:sp>
          <p:nvSpPr>
            <p:cNvPr name="Freeform 15" id="15"/>
            <p:cNvSpPr/>
            <p:nvPr/>
          </p:nvSpPr>
          <p:spPr>
            <a:xfrm flipH="false" flipV="false" rot="0">
              <a:off x="-2" y="-1"/>
              <a:ext cx="6350000" cy="6349290"/>
            </a:xfrm>
            <a:custGeom>
              <a:avLst/>
              <a:gdLst/>
              <a:ahLst/>
              <a:cxnLst/>
              <a:rect r="r" b="b" t="t" l="l"/>
              <a:pathLst>
                <a:path h="6349290" w="6350000">
                  <a:moveTo>
                    <a:pt x="5589297" y="1006730"/>
                  </a:moveTo>
                  <a:cubicBezTo>
                    <a:pt x="5465117" y="791694"/>
                    <a:pt x="5239933" y="671386"/>
                    <a:pt x="5008285" y="671221"/>
                  </a:cubicBezTo>
                  <a:lnTo>
                    <a:pt x="5008323" y="671183"/>
                  </a:lnTo>
                  <a:cubicBezTo>
                    <a:pt x="4776675" y="670980"/>
                    <a:pt x="4551453" y="550686"/>
                    <a:pt x="4427311" y="335675"/>
                  </a:cubicBezTo>
                  <a:cubicBezTo>
                    <a:pt x="4242069" y="14784"/>
                    <a:pt x="3831782" y="-95135"/>
                    <a:pt x="3510892" y="90146"/>
                  </a:cubicBezTo>
                  <a:lnTo>
                    <a:pt x="3510841" y="90184"/>
                  </a:lnTo>
                  <a:lnTo>
                    <a:pt x="3510841" y="89980"/>
                  </a:lnTo>
                  <a:cubicBezTo>
                    <a:pt x="3311540" y="204801"/>
                    <a:pt x="3058606" y="213894"/>
                    <a:pt x="2844523" y="92495"/>
                  </a:cubicBezTo>
                  <a:cubicBezTo>
                    <a:pt x="2741495" y="31767"/>
                    <a:pt x="2624048" y="-177"/>
                    <a:pt x="2504455" y="1"/>
                  </a:cubicBezTo>
                  <a:cubicBezTo>
                    <a:pt x="2256157" y="1"/>
                    <a:pt x="2039393" y="134913"/>
                    <a:pt x="1923366" y="335433"/>
                  </a:cubicBezTo>
                  <a:lnTo>
                    <a:pt x="1923366" y="335395"/>
                  </a:lnTo>
                  <a:cubicBezTo>
                    <a:pt x="1807377" y="535877"/>
                    <a:pt x="1590563" y="670790"/>
                    <a:pt x="1342303" y="670790"/>
                  </a:cubicBezTo>
                  <a:cubicBezTo>
                    <a:pt x="971781" y="670790"/>
                    <a:pt x="671438" y="971132"/>
                    <a:pt x="671438" y="1341654"/>
                  </a:cubicBezTo>
                  <a:lnTo>
                    <a:pt x="671438" y="1341731"/>
                  </a:lnTo>
                  <a:lnTo>
                    <a:pt x="671235" y="1341654"/>
                  </a:lnTo>
                  <a:cubicBezTo>
                    <a:pt x="671032" y="1571537"/>
                    <a:pt x="552554" y="1795019"/>
                    <a:pt x="340654" y="1919771"/>
                  </a:cubicBezTo>
                  <a:cubicBezTo>
                    <a:pt x="236398" y="1978609"/>
                    <a:pt x="149886" y="2064406"/>
                    <a:pt x="90185" y="2168170"/>
                  </a:cubicBezTo>
                  <a:cubicBezTo>
                    <a:pt x="-33970" y="2383232"/>
                    <a:pt x="-25525" y="2638388"/>
                    <a:pt x="90147" y="2839111"/>
                  </a:cubicBezTo>
                  <a:lnTo>
                    <a:pt x="90109" y="2839111"/>
                  </a:lnTo>
                  <a:cubicBezTo>
                    <a:pt x="205691" y="3039797"/>
                    <a:pt x="214137" y="3294978"/>
                    <a:pt x="89982" y="3510014"/>
                  </a:cubicBezTo>
                  <a:cubicBezTo>
                    <a:pt x="-95248" y="3830867"/>
                    <a:pt x="14658" y="4241153"/>
                    <a:pt x="335549" y="4426434"/>
                  </a:cubicBezTo>
                  <a:lnTo>
                    <a:pt x="335587" y="4426472"/>
                  </a:lnTo>
                  <a:lnTo>
                    <a:pt x="335460" y="4426561"/>
                  </a:lnTo>
                  <a:cubicBezTo>
                    <a:pt x="535980" y="4542499"/>
                    <a:pt x="670829" y="4759313"/>
                    <a:pt x="670829" y="5007611"/>
                  </a:cubicBezTo>
                  <a:cubicBezTo>
                    <a:pt x="670829" y="5378134"/>
                    <a:pt x="971171" y="5678476"/>
                    <a:pt x="1341681" y="5678476"/>
                  </a:cubicBezTo>
                  <a:cubicBezTo>
                    <a:pt x="1589991" y="5678476"/>
                    <a:pt x="1806717" y="5813362"/>
                    <a:pt x="1922782" y="6013883"/>
                  </a:cubicBezTo>
                  <a:cubicBezTo>
                    <a:pt x="2038771" y="6214314"/>
                    <a:pt x="2255573" y="6349290"/>
                    <a:pt x="2503845" y="6349290"/>
                  </a:cubicBezTo>
                  <a:cubicBezTo>
                    <a:pt x="2623437" y="6349444"/>
                    <a:pt x="2740879" y="6317498"/>
                    <a:pt x="2843913" y="6256783"/>
                  </a:cubicBezTo>
                  <a:cubicBezTo>
                    <a:pt x="3057946" y="6135409"/>
                    <a:pt x="3310943" y="6144502"/>
                    <a:pt x="3510231" y="6259361"/>
                  </a:cubicBezTo>
                  <a:lnTo>
                    <a:pt x="3510231" y="6259120"/>
                  </a:lnTo>
                  <a:lnTo>
                    <a:pt x="3510270" y="6259196"/>
                  </a:lnTo>
                  <a:cubicBezTo>
                    <a:pt x="3831160" y="6444438"/>
                    <a:pt x="4241447" y="6334482"/>
                    <a:pt x="4426740" y="6013629"/>
                  </a:cubicBezTo>
                  <a:cubicBezTo>
                    <a:pt x="4550882" y="5798630"/>
                    <a:pt x="4776066" y="5678311"/>
                    <a:pt x="5007714" y="5678145"/>
                  </a:cubicBezTo>
                  <a:lnTo>
                    <a:pt x="5007663" y="5678057"/>
                  </a:lnTo>
                  <a:cubicBezTo>
                    <a:pt x="5239311" y="5677892"/>
                    <a:pt x="5464533" y="5557572"/>
                    <a:pt x="5588637" y="5342573"/>
                  </a:cubicBezTo>
                  <a:cubicBezTo>
                    <a:pt x="5649762" y="5236719"/>
                    <a:pt x="5678769" y="5121098"/>
                    <a:pt x="5678642" y="5007078"/>
                  </a:cubicBezTo>
                  <a:lnTo>
                    <a:pt x="5678731" y="5007154"/>
                  </a:lnTo>
                  <a:cubicBezTo>
                    <a:pt x="5678934" y="4783710"/>
                    <a:pt x="5790897" y="4566222"/>
                    <a:pt x="5991811" y="4439692"/>
                  </a:cubicBezTo>
                  <a:cubicBezTo>
                    <a:pt x="6100117" y="4382745"/>
                    <a:pt x="6194110" y="4295484"/>
                    <a:pt x="6259781" y="4181730"/>
                  </a:cubicBezTo>
                  <a:cubicBezTo>
                    <a:pt x="6383975" y="3966617"/>
                    <a:pt x="6375529" y="3711436"/>
                    <a:pt x="6259870" y="3510751"/>
                  </a:cubicBezTo>
                  <a:lnTo>
                    <a:pt x="6259908" y="3510751"/>
                  </a:lnTo>
                  <a:cubicBezTo>
                    <a:pt x="6144287" y="3310066"/>
                    <a:pt x="6135829" y="3054884"/>
                    <a:pt x="6259997" y="2839835"/>
                  </a:cubicBezTo>
                  <a:cubicBezTo>
                    <a:pt x="6445278" y="2518944"/>
                    <a:pt x="6335321" y="2108696"/>
                    <a:pt x="6014430" y="1923416"/>
                  </a:cubicBezTo>
                  <a:lnTo>
                    <a:pt x="6014379" y="1923365"/>
                  </a:lnTo>
                  <a:lnTo>
                    <a:pt x="6014506" y="1923327"/>
                  </a:lnTo>
                  <a:cubicBezTo>
                    <a:pt x="5815599" y="1808240"/>
                    <a:pt x="5681309" y="1593953"/>
                    <a:pt x="5679188" y="1348131"/>
                  </a:cubicBezTo>
                  <a:cubicBezTo>
                    <a:pt x="5680356" y="1232130"/>
                    <a:pt x="5651438" y="1114401"/>
                    <a:pt x="5589297" y="1006730"/>
                  </a:cubicBezTo>
                </a:path>
              </a:pathLst>
            </a:custGeom>
            <a:blipFill>
              <a:blip r:embed="rId7"/>
              <a:stretch>
                <a:fillRect l="-85" t="0" r="-85" b="0"/>
              </a:stretch>
            </a:blipFill>
          </p:spPr>
        </p:sp>
      </p:grpSp>
      <p:sp>
        <p:nvSpPr>
          <p:cNvPr name="TextBox 16" id="16"/>
          <p:cNvSpPr txBox="true"/>
          <p:nvPr/>
        </p:nvSpPr>
        <p:spPr>
          <a:xfrm rot="0">
            <a:off x="5226656" y="517525"/>
            <a:ext cx="7834688" cy="927100"/>
          </a:xfrm>
          <a:prstGeom prst="rect">
            <a:avLst/>
          </a:prstGeom>
        </p:spPr>
        <p:txBody>
          <a:bodyPr anchor="t" rtlCol="false" tIns="0" lIns="0" bIns="0" rIns="0">
            <a:spAutoFit/>
          </a:bodyPr>
          <a:lstStyle/>
          <a:p>
            <a:pPr algn="ctr">
              <a:lnSpc>
                <a:spcPts val="7699"/>
              </a:lnSpc>
            </a:pPr>
            <a:r>
              <a:rPr lang="en-US" sz="5499">
                <a:solidFill>
                  <a:srgbClr val="004AAD"/>
                </a:solidFill>
                <a:latin typeface="Paytone One"/>
                <a:ea typeface="Paytone One"/>
                <a:cs typeface="Paytone One"/>
                <a:sym typeface="Paytone One"/>
              </a:rPr>
              <a:t>THÀNH VIÊN DỰ ÁN</a:t>
            </a:r>
          </a:p>
        </p:txBody>
      </p:sp>
      <p:sp>
        <p:nvSpPr>
          <p:cNvPr name="TextBox 17" id="17"/>
          <p:cNvSpPr txBox="true"/>
          <p:nvPr/>
        </p:nvSpPr>
        <p:spPr>
          <a:xfrm rot="0">
            <a:off x="390870" y="5342815"/>
            <a:ext cx="4247608" cy="391293"/>
          </a:xfrm>
          <a:prstGeom prst="rect">
            <a:avLst/>
          </a:prstGeom>
        </p:spPr>
        <p:txBody>
          <a:bodyPr anchor="t" rtlCol="false" tIns="0" lIns="0" bIns="0" rIns="0">
            <a:spAutoFit/>
          </a:bodyPr>
          <a:lstStyle/>
          <a:p>
            <a:pPr algn="ctr">
              <a:lnSpc>
                <a:spcPts val="3107"/>
              </a:lnSpc>
              <a:spcBef>
                <a:spcPct val="0"/>
              </a:spcBef>
            </a:pPr>
            <a:r>
              <a:rPr lang="en-US" b="true" sz="2219">
                <a:solidFill>
                  <a:srgbClr val="004AAD"/>
                </a:solidFill>
                <a:latin typeface="Roboto Bold"/>
                <a:ea typeface="Roboto Bold"/>
                <a:cs typeface="Roboto Bold"/>
                <a:sym typeface="Roboto Bold"/>
              </a:rPr>
              <a:t>Vũ Hồng Anh Thư - CTXH K43</a:t>
            </a:r>
          </a:p>
        </p:txBody>
      </p:sp>
      <p:sp>
        <p:nvSpPr>
          <p:cNvPr name="TextBox 18" id="18"/>
          <p:cNvSpPr txBox="true"/>
          <p:nvPr/>
        </p:nvSpPr>
        <p:spPr>
          <a:xfrm rot="0">
            <a:off x="3243921" y="9201150"/>
            <a:ext cx="4463268" cy="391293"/>
          </a:xfrm>
          <a:prstGeom prst="rect">
            <a:avLst/>
          </a:prstGeom>
        </p:spPr>
        <p:txBody>
          <a:bodyPr anchor="t" rtlCol="false" tIns="0" lIns="0" bIns="0" rIns="0">
            <a:spAutoFit/>
          </a:bodyPr>
          <a:lstStyle/>
          <a:p>
            <a:pPr algn="ctr">
              <a:lnSpc>
                <a:spcPts val="3107"/>
              </a:lnSpc>
              <a:spcBef>
                <a:spcPct val="0"/>
              </a:spcBef>
            </a:pPr>
            <a:r>
              <a:rPr lang="en-US" b="true" sz="2219">
                <a:solidFill>
                  <a:srgbClr val="004AAD"/>
                </a:solidFill>
                <a:latin typeface="Roboto Bold"/>
                <a:ea typeface="Roboto Bold"/>
                <a:cs typeface="Roboto Bold"/>
                <a:sym typeface="Roboto Bold"/>
              </a:rPr>
              <a:t>Nguyễn Thị Ngọc Linh - CTXH K43</a:t>
            </a:r>
          </a:p>
        </p:txBody>
      </p:sp>
      <p:sp>
        <p:nvSpPr>
          <p:cNvPr name="TextBox 19" id="19"/>
          <p:cNvSpPr txBox="true"/>
          <p:nvPr/>
        </p:nvSpPr>
        <p:spPr>
          <a:xfrm rot="0">
            <a:off x="6931726" y="5342815"/>
            <a:ext cx="4247608" cy="391293"/>
          </a:xfrm>
          <a:prstGeom prst="rect">
            <a:avLst/>
          </a:prstGeom>
        </p:spPr>
        <p:txBody>
          <a:bodyPr anchor="t" rtlCol="false" tIns="0" lIns="0" bIns="0" rIns="0">
            <a:spAutoFit/>
          </a:bodyPr>
          <a:lstStyle/>
          <a:p>
            <a:pPr algn="ctr">
              <a:lnSpc>
                <a:spcPts val="3107"/>
              </a:lnSpc>
              <a:spcBef>
                <a:spcPct val="0"/>
              </a:spcBef>
            </a:pPr>
            <a:r>
              <a:rPr lang="en-US" b="true" sz="2219">
                <a:solidFill>
                  <a:srgbClr val="004AAD"/>
                </a:solidFill>
                <a:latin typeface="Roboto Bold"/>
                <a:ea typeface="Roboto Bold"/>
                <a:cs typeface="Roboto Bold"/>
                <a:sym typeface="Roboto Bold"/>
              </a:rPr>
              <a:t>Đoàn Thảo Vy - CTXH K43</a:t>
            </a:r>
          </a:p>
        </p:txBody>
      </p:sp>
      <p:sp>
        <p:nvSpPr>
          <p:cNvPr name="TextBox 20" id="20"/>
          <p:cNvSpPr txBox="true"/>
          <p:nvPr/>
        </p:nvSpPr>
        <p:spPr>
          <a:xfrm rot="0">
            <a:off x="10535970" y="9201150"/>
            <a:ext cx="4247608" cy="391293"/>
          </a:xfrm>
          <a:prstGeom prst="rect">
            <a:avLst/>
          </a:prstGeom>
        </p:spPr>
        <p:txBody>
          <a:bodyPr anchor="t" rtlCol="false" tIns="0" lIns="0" bIns="0" rIns="0">
            <a:spAutoFit/>
          </a:bodyPr>
          <a:lstStyle/>
          <a:p>
            <a:pPr algn="ctr">
              <a:lnSpc>
                <a:spcPts val="3107"/>
              </a:lnSpc>
              <a:spcBef>
                <a:spcPct val="0"/>
              </a:spcBef>
            </a:pPr>
            <a:r>
              <a:rPr lang="en-US" b="true" sz="2219">
                <a:solidFill>
                  <a:srgbClr val="004AAD"/>
                </a:solidFill>
                <a:latin typeface="Roboto Bold"/>
                <a:ea typeface="Roboto Bold"/>
                <a:cs typeface="Roboto Bold"/>
                <a:sym typeface="Roboto Bold"/>
              </a:rPr>
              <a:t>Nguyễn Thị Phượng - CTXH K43</a:t>
            </a:r>
          </a:p>
        </p:txBody>
      </p:sp>
      <p:sp>
        <p:nvSpPr>
          <p:cNvPr name="TextBox 21" id="21"/>
          <p:cNvSpPr txBox="true"/>
          <p:nvPr/>
        </p:nvSpPr>
        <p:spPr>
          <a:xfrm rot="0">
            <a:off x="13648202" y="5342815"/>
            <a:ext cx="4247608" cy="391293"/>
          </a:xfrm>
          <a:prstGeom prst="rect">
            <a:avLst/>
          </a:prstGeom>
        </p:spPr>
        <p:txBody>
          <a:bodyPr anchor="t" rtlCol="false" tIns="0" lIns="0" bIns="0" rIns="0">
            <a:spAutoFit/>
          </a:bodyPr>
          <a:lstStyle/>
          <a:p>
            <a:pPr algn="ctr">
              <a:lnSpc>
                <a:spcPts val="3107"/>
              </a:lnSpc>
              <a:spcBef>
                <a:spcPct val="0"/>
              </a:spcBef>
            </a:pPr>
            <a:r>
              <a:rPr lang="en-US" b="true" sz="2219">
                <a:solidFill>
                  <a:srgbClr val="004AAD"/>
                </a:solidFill>
                <a:latin typeface="Roboto Bold"/>
                <a:ea typeface="Roboto Bold"/>
                <a:cs typeface="Roboto Bold"/>
                <a:sym typeface="Roboto Bold"/>
              </a:rPr>
              <a:t>Nguyễn Hải Yến - CTXH K43</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08886" y="2599261"/>
            <a:ext cx="15750414" cy="4393448"/>
            <a:chOff x="0" y="0"/>
            <a:chExt cx="4148257" cy="1157122"/>
          </a:xfrm>
        </p:grpSpPr>
        <p:sp>
          <p:nvSpPr>
            <p:cNvPr name="Freeform 3" id="3"/>
            <p:cNvSpPr/>
            <p:nvPr/>
          </p:nvSpPr>
          <p:spPr>
            <a:xfrm flipH="false" flipV="false" rot="0">
              <a:off x="0" y="0"/>
              <a:ext cx="4148257" cy="1157122"/>
            </a:xfrm>
            <a:custGeom>
              <a:avLst/>
              <a:gdLst/>
              <a:ahLst/>
              <a:cxnLst/>
              <a:rect r="r" b="b" t="t" l="l"/>
              <a:pathLst>
                <a:path h="1157122" w="4148257">
                  <a:moveTo>
                    <a:pt x="25068" y="0"/>
                  </a:moveTo>
                  <a:lnTo>
                    <a:pt x="4123189" y="0"/>
                  </a:lnTo>
                  <a:cubicBezTo>
                    <a:pt x="4137034" y="0"/>
                    <a:pt x="4148257" y="11224"/>
                    <a:pt x="4148257" y="25068"/>
                  </a:cubicBezTo>
                  <a:lnTo>
                    <a:pt x="4148257" y="1132054"/>
                  </a:lnTo>
                  <a:cubicBezTo>
                    <a:pt x="4148257" y="1145899"/>
                    <a:pt x="4137034" y="1157122"/>
                    <a:pt x="4123189" y="1157122"/>
                  </a:cubicBezTo>
                  <a:lnTo>
                    <a:pt x="25068" y="1157122"/>
                  </a:lnTo>
                  <a:cubicBezTo>
                    <a:pt x="18420" y="1157122"/>
                    <a:pt x="12044" y="1154481"/>
                    <a:pt x="7342" y="1149780"/>
                  </a:cubicBezTo>
                  <a:cubicBezTo>
                    <a:pt x="2641" y="1145079"/>
                    <a:pt x="0" y="1138702"/>
                    <a:pt x="0" y="1132054"/>
                  </a:cubicBezTo>
                  <a:lnTo>
                    <a:pt x="0" y="25068"/>
                  </a:lnTo>
                  <a:cubicBezTo>
                    <a:pt x="0" y="18420"/>
                    <a:pt x="2641" y="12044"/>
                    <a:pt x="7342" y="7342"/>
                  </a:cubicBezTo>
                  <a:cubicBezTo>
                    <a:pt x="12044" y="2641"/>
                    <a:pt x="18420" y="0"/>
                    <a:pt x="25068" y="0"/>
                  </a:cubicBezTo>
                  <a:close/>
                </a:path>
              </a:pathLst>
            </a:custGeom>
            <a:solidFill>
              <a:srgbClr val="FFFFFF"/>
            </a:solidFill>
            <a:ln w="38100" cap="rnd">
              <a:solidFill>
                <a:srgbClr val="004AAD"/>
              </a:solidFill>
              <a:prstDash val="solid"/>
              <a:round/>
            </a:ln>
          </p:spPr>
        </p:sp>
        <p:sp>
          <p:nvSpPr>
            <p:cNvPr name="TextBox 4" id="4"/>
            <p:cNvSpPr txBox="true"/>
            <p:nvPr/>
          </p:nvSpPr>
          <p:spPr>
            <a:xfrm>
              <a:off x="0" y="-47625"/>
              <a:ext cx="4148257" cy="1204747"/>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508886" y="3206927"/>
            <a:ext cx="15270229" cy="3092389"/>
          </a:xfrm>
          <a:prstGeom prst="rect">
            <a:avLst/>
          </a:prstGeom>
        </p:spPr>
        <p:txBody>
          <a:bodyPr anchor="t" rtlCol="false" tIns="0" lIns="0" bIns="0" rIns="0">
            <a:spAutoFit/>
          </a:bodyPr>
          <a:lstStyle/>
          <a:p>
            <a:pPr algn="just" marL="756165" indent="-378083" lvl="1">
              <a:lnSpc>
                <a:spcPts val="4903"/>
              </a:lnSpc>
              <a:buFont typeface="Arial"/>
              <a:buChar char="•"/>
            </a:pPr>
            <a:r>
              <a:rPr lang="en-US" sz="3502">
                <a:solidFill>
                  <a:srgbClr val="004AAD"/>
                </a:solidFill>
                <a:latin typeface="Roboto"/>
                <a:ea typeface="Roboto"/>
                <a:cs typeface="Roboto"/>
                <a:sym typeface="Roboto"/>
              </a:rPr>
              <a:t>Hình thành hệ sinh thái toàn diện hỗ trợ giao tiếp cho người Điếc, bao gồm đào tạo NNKH, kết nối phiên dịch viên, hỗ trợ trường họ</a:t>
            </a:r>
            <a:r>
              <a:rPr lang="en-US" sz="3502">
                <a:solidFill>
                  <a:srgbClr val="004AAD"/>
                </a:solidFill>
                <a:latin typeface="Roboto"/>
                <a:ea typeface="Roboto"/>
                <a:cs typeface="Roboto"/>
                <a:sym typeface="Roboto"/>
              </a:rPr>
              <a:t>c và doanh nghiệp xây dựng môi trường tiếp cận</a:t>
            </a:r>
          </a:p>
          <a:p>
            <a:pPr algn="just" marL="756165" indent="-378083" lvl="1">
              <a:lnSpc>
                <a:spcPts val="4903"/>
              </a:lnSpc>
              <a:buFont typeface="Arial"/>
              <a:buChar char="•"/>
            </a:pPr>
            <a:r>
              <a:rPr lang="en-US" sz="3502">
                <a:solidFill>
                  <a:srgbClr val="004AAD"/>
                </a:solidFill>
                <a:latin typeface="Roboto"/>
                <a:ea typeface="Roboto"/>
                <a:cs typeface="Roboto"/>
                <a:sym typeface="Roboto"/>
              </a:rPr>
              <a:t>Mở rộng sản phẩm/dịch vụ ra các tỉnh/thành ngoài Hà Nội, mở rộng và lan tỏa quy mô dịch vụ</a:t>
            </a:r>
          </a:p>
        </p:txBody>
      </p:sp>
      <p:sp>
        <p:nvSpPr>
          <p:cNvPr name="TextBox 6" id="6"/>
          <p:cNvSpPr txBox="true"/>
          <p:nvPr/>
        </p:nvSpPr>
        <p:spPr>
          <a:xfrm rot="0">
            <a:off x="6614544" y="1573218"/>
            <a:ext cx="5058913"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3. Mục tiêu dài hạn</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03430" y="4607483"/>
            <a:ext cx="12881141" cy="967259"/>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VI. THỊ TRƯỜNG MỤC TIÊU</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812266"/>
            <a:ext cx="16230600" cy="80010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Bao gồm các doanh nghiệp, tổ chức xã hội, trường học, cơ sở đào tạo, đơn vị truyền thông và cơ quan quản lý nhà nước quan tâm đến bình đẳng và hòa nhập</a:t>
            </a:r>
          </a:p>
          <a:p>
            <a:pPr algn="just">
              <a:lnSpc>
                <a:spcPts val="4200"/>
              </a:lnSpc>
            </a:pPr>
            <a:r>
              <a:rPr lang="en-US" b="true" sz="3000">
                <a:solidFill>
                  <a:srgbClr val="004AAD"/>
                </a:solidFill>
                <a:latin typeface="Roboto Bold"/>
                <a:ea typeface="Roboto Bold"/>
                <a:cs typeface="Roboto Bold"/>
                <a:sym typeface="Roboto Bold"/>
              </a:rPr>
              <a:t>Nhu cầu:</a:t>
            </a:r>
          </a:p>
          <a:p>
            <a:pPr algn="just">
              <a:lnSpc>
                <a:spcPts val="4200"/>
              </a:lnSpc>
            </a:pPr>
            <a:r>
              <a:rPr lang="en-US" sz="3000">
                <a:solidFill>
                  <a:srgbClr val="004AAD"/>
                </a:solidFill>
                <a:latin typeface="Roboto"/>
                <a:ea typeface="Roboto"/>
                <a:cs typeface="Roboto"/>
                <a:sym typeface="Roboto"/>
              </a:rPr>
              <a:t>Đối với các doanh nghiệp: </a:t>
            </a:r>
          </a:p>
          <a:p>
            <a:pPr algn="just" marL="647702" indent="-323851" lvl="1">
              <a:lnSpc>
                <a:spcPts val="4200"/>
              </a:lnSpc>
              <a:buFont typeface="Arial"/>
              <a:buChar char="•"/>
            </a:pPr>
            <a:r>
              <a:rPr lang="en-US" sz="3000">
                <a:solidFill>
                  <a:srgbClr val="004AAD"/>
                </a:solidFill>
                <a:latin typeface="Roboto"/>
                <a:ea typeface="Roboto"/>
                <a:cs typeface="Roboto"/>
                <a:sym typeface="Roboto"/>
              </a:rPr>
              <a:t>Tổ chức các hoạt động CSR (Trách nhiệm xã hội doanh nghiệp) có giá trị nhân văn và lan tỏa.</a:t>
            </a:r>
          </a:p>
          <a:p>
            <a:pPr algn="just" marL="647702" indent="-323851" lvl="1">
              <a:lnSpc>
                <a:spcPts val="4200"/>
              </a:lnSpc>
              <a:buFont typeface="Arial"/>
              <a:buChar char="•"/>
            </a:pPr>
            <a:r>
              <a:rPr lang="en-US" sz="3000">
                <a:solidFill>
                  <a:srgbClr val="004AAD"/>
                </a:solidFill>
                <a:latin typeface="Roboto"/>
                <a:ea typeface="Roboto"/>
                <a:cs typeface="Roboto"/>
                <a:sym typeface="Roboto"/>
              </a:rPr>
              <a:t>Hợp tác tổ chức sự kiện, workshop, chương trình truyền thông về NNKH và cộng đồng người Điếc.</a:t>
            </a:r>
          </a:p>
          <a:p>
            <a:pPr algn="just">
              <a:lnSpc>
                <a:spcPts val="4200"/>
              </a:lnSpc>
            </a:pPr>
            <a:r>
              <a:rPr lang="en-US" sz="3000">
                <a:solidFill>
                  <a:srgbClr val="004AAD"/>
                </a:solidFill>
                <a:latin typeface="Roboto"/>
                <a:ea typeface="Roboto"/>
                <a:cs typeface="Roboto"/>
                <a:sym typeface="Roboto"/>
              </a:rPr>
              <a:t>Đố</a:t>
            </a:r>
            <a:r>
              <a:rPr lang="en-US" sz="3000">
                <a:solidFill>
                  <a:srgbClr val="004AAD"/>
                </a:solidFill>
                <a:latin typeface="Roboto"/>
                <a:ea typeface="Roboto"/>
                <a:cs typeface="Roboto"/>
                <a:sym typeface="Roboto"/>
              </a:rPr>
              <a:t>i với nhà trường và các cơ sở đào tạo: </a:t>
            </a:r>
          </a:p>
          <a:p>
            <a:pPr algn="just" marL="647702" indent="-323851" lvl="1">
              <a:lnSpc>
                <a:spcPts val="4200"/>
              </a:lnSpc>
              <a:buFont typeface="Arial"/>
              <a:buChar char="•"/>
            </a:pPr>
            <a:r>
              <a:rPr lang="en-US" sz="3000">
                <a:solidFill>
                  <a:srgbClr val="004AAD"/>
                </a:solidFill>
                <a:latin typeface="Roboto"/>
                <a:ea typeface="Roboto"/>
                <a:cs typeface="Roboto"/>
                <a:sym typeface="Roboto"/>
              </a:rPr>
              <a:t>Nâng cao uy tín về giáo dục hòa nhập.</a:t>
            </a:r>
          </a:p>
          <a:p>
            <a:pPr algn="just" marL="647702" indent="-323851" lvl="1">
              <a:lnSpc>
                <a:spcPts val="4200"/>
              </a:lnSpc>
              <a:buFont typeface="Arial"/>
              <a:buChar char="•"/>
            </a:pPr>
            <a:r>
              <a:rPr lang="en-US" sz="3000">
                <a:solidFill>
                  <a:srgbClr val="004AAD"/>
                </a:solidFill>
                <a:latin typeface="Roboto"/>
                <a:ea typeface="Roboto"/>
                <a:cs typeface="Roboto"/>
                <a:sym typeface="Roboto"/>
              </a:rPr>
              <a:t>Mở rộng cơ hội tiếp cận các nguồn tài trợ (CSR, tổ chức quốc tế).</a:t>
            </a:r>
          </a:p>
          <a:p>
            <a:pPr algn="just">
              <a:lnSpc>
                <a:spcPts val="4200"/>
              </a:lnSpc>
            </a:pPr>
            <a:r>
              <a:rPr lang="en-US" b="true" sz="3000">
                <a:solidFill>
                  <a:srgbClr val="004AAD"/>
                </a:solidFill>
                <a:latin typeface="Roboto Bold"/>
                <a:ea typeface="Roboto Bold"/>
                <a:cs typeface="Roboto Bold"/>
                <a:sym typeface="Roboto Bold"/>
              </a:rPr>
              <a:t>Vai trò: </a:t>
            </a:r>
          </a:p>
          <a:p>
            <a:pPr algn="just">
              <a:lnSpc>
                <a:spcPts val="4200"/>
              </a:lnSpc>
            </a:pPr>
            <a:r>
              <a:rPr lang="en-US" sz="3000">
                <a:solidFill>
                  <a:srgbClr val="004AAD"/>
                </a:solidFill>
                <a:latin typeface="Roboto"/>
                <a:ea typeface="Roboto"/>
                <a:cs typeface="Roboto"/>
                <a:sym typeface="Roboto"/>
              </a:rPr>
              <a:t>Là đối tác chiến lược giúp SignEdu mở rộng quy mô hoạt động, tăng sức ảnh hưởng và tính bền vững của dự án.</a:t>
            </a:r>
          </a:p>
          <a:p>
            <a:pPr algn="just">
              <a:lnSpc>
                <a:spcPts val="4200"/>
              </a:lnSpc>
            </a:pPr>
          </a:p>
        </p:txBody>
      </p:sp>
      <p:grpSp>
        <p:nvGrpSpPr>
          <p:cNvPr name="Group 3" id="3"/>
          <p:cNvGrpSpPr/>
          <p:nvPr/>
        </p:nvGrpSpPr>
        <p:grpSpPr>
          <a:xfrm rot="0">
            <a:off x="-194094" y="-566806"/>
            <a:ext cx="18676189" cy="1996253"/>
            <a:chOff x="0" y="0"/>
            <a:chExt cx="4918832" cy="525762"/>
          </a:xfrm>
        </p:grpSpPr>
        <p:sp>
          <p:nvSpPr>
            <p:cNvPr name="Freeform 4" id="4"/>
            <p:cNvSpPr/>
            <p:nvPr/>
          </p:nvSpPr>
          <p:spPr>
            <a:xfrm flipH="false" flipV="false" rot="0">
              <a:off x="0" y="0"/>
              <a:ext cx="4918832" cy="525762"/>
            </a:xfrm>
            <a:custGeom>
              <a:avLst/>
              <a:gdLst/>
              <a:ahLst/>
              <a:cxnLst/>
              <a:rect r="r" b="b" t="t" l="l"/>
              <a:pathLst>
                <a:path h="525762" w="4918832">
                  <a:moveTo>
                    <a:pt x="0" y="0"/>
                  </a:moveTo>
                  <a:lnTo>
                    <a:pt x="4918832" y="0"/>
                  </a:lnTo>
                  <a:lnTo>
                    <a:pt x="4918832" y="525762"/>
                  </a:lnTo>
                  <a:lnTo>
                    <a:pt x="0" y="525762"/>
                  </a:lnTo>
                  <a:close/>
                </a:path>
              </a:pathLst>
            </a:custGeom>
            <a:solidFill>
              <a:srgbClr val="004AAD"/>
            </a:solidFill>
          </p:spPr>
        </p:sp>
        <p:sp>
          <p:nvSpPr>
            <p:cNvPr name="TextBox 5" id="5"/>
            <p:cNvSpPr txBox="true"/>
            <p:nvPr/>
          </p:nvSpPr>
          <p:spPr>
            <a:xfrm>
              <a:off x="0" y="-47625"/>
              <a:ext cx="4918832" cy="573387"/>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710676" y="412750"/>
            <a:ext cx="14866648" cy="615950"/>
          </a:xfrm>
          <a:prstGeom prst="rect">
            <a:avLst/>
          </a:prstGeom>
        </p:spPr>
        <p:txBody>
          <a:bodyPr anchor="t" rtlCol="false" tIns="0" lIns="0" bIns="0" rIns="0">
            <a:spAutoFit/>
          </a:bodyPr>
          <a:lstStyle/>
          <a:p>
            <a:pPr algn="ctr">
              <a:lnSpc>
                <a:spcPts val="4900"/>
              </a:lnSpc>
            </a:pPr>
            <a:r>
              <a:rPr lang="en-US" b="true" sz="3500">
                <a:solidFill>
                  <a:srgbClr val="FFFFFF"/>
                </a:solidFill>
                <a:latin typeface="Roboto Bold"/>
                <a:ea typeface="Roboto Bold"/>
                <a:cs typeface="Roboto Bold"/>
                <a:sym typeface="Roboto Bold"/>
              </a:rPr>
              <a:t>Nhóm khách hàng đồng hành và hợp tác (CSR – Doanh nghiệp – Tổ chức)</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03430" y="4104207"/>
            <a:ext cx="12881141" cy="1973812"/>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VII. MÔ HÌNH KINH DOANH (BUSINESS MODEL CANVAS)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aphicFrame>
        <p:nvGraphicFramePr>
          <p:cNvPr name="Table 6" id="6"/>
          <p:cNvGraphicFramePr>
            <a:graphicFrameLocks noGrp="true"/>
          </p:cNvGraphicFramePr>
          <p:nvPr/>
        </p:nvGraphicFramePr>
        <p:xfrm>
          <a:off x="0" y="-228660"/>
          <a:ext cx="18823383" cy="10933498"/>
        </p:xfrm>
        <a:graphic>
          <a:graphicData uri="http://schemas.openxmlformats.org/drawingml/2006/table">
            <a:tbl>
              <a:tblPr/>
              <a:tblGrid>
                <a:gridCol w="3914749"/>
                <a:gridCol w="3593137"/>
                <a:gridCol w="3905295"/>
                <a:gridCol w="3482664"/>
                <a:gridCol w="3927538"/>
              </a:tblGrid>
              <a:tr h="3641715">
                <a:tc rowSpan="2">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ĐỐI TÁC CHÍNH</a:t>
                      </a:r>
                      <a:endParaRPr lang="en-US" sz="1100"/>
                    </a:p>
                    <a:p>
                      <a:pPr algn="l">
                        <a:lnSpc>
                          <a:spcPts val="2799"/>
                        </a:lnSpc>
                      </a:pPr>
                      <a:r>
                        <a:rPr lang="en-US" sz="1999" b="true">
                          <a:solidFill>
                            <a:srgbClr val="004AAD"/>
                          </a:solidFill>
                          <a:latin typeface="Roboto Bold"/>
                          <a:ea typeface="Roboto Bold"/>
                          <a:cs typeface="Roboto Bold"/>
                          <a:sym typeface="Roboto Bold"/>
                        </a:rPr>
                        <a:t>- </a:t>
                      </a:r>
                      <a:r>
                        <a:rPr lang="en-US" sz="1999">
                          <a:solidFill>
                            <a:srgbClr val="004AAD"/>
                          </a:solidFill>
                          <a:latin typeface="Roboto"/>
                          <a:ea typeface="Roboto"/>
                          <a:cs typeface="Roboto"/>
                          <a:sym typeface="Roboto"/>
                        </a:rPr>
                        <a:t>Trường ĐH/Khoa Giáo dục đặc biệt</a:t>
                      </a:r>
                    </a:p>
                    <a:p>
                      <a:pPr algn="l">
                        <a:lnSpc>
                          <a:spcPts val="2799"/>
                        </a:lnSpc>
                      </a:pPr>
                      <a:r>
                        <a:rPr lang="en-US" sz="1999">
                          <a:solidFill>
                            <a:srgbClr val="004AAD"/>
                          </a:solidFill>
                          <a:latin typeface="Roboto"/>
                          <a:ea typeface="Roboto"/>
                          <a:cs typeface="Roboto"/>
                          <a:sym typeface="Roboto"/>
                        </a:rPr>
                        <a:t>- Tổ chức hỗ trợ người Điếc, người khuyết tật</a:t>
                      </a:r>
                    </a:p>
                    <a:p>
                      <a:pPr algn="l">
                        <a:lnSpc>
                          <a:spcPts val="2799"/>
                        </a:lnSpc>
                      </a:pPr>
                      <a:r>
                        <a:rPr lang="en-US" sz="1999">
                          <a:solidFill>
                            <a:srgbClr val="004AAD"/>
                          </a:solidFill>
                          <a:latin typeface="Roboto"/>
                          <a:ea typeface="Roboto"/>
                          <a:cs typeface="Roboto"/>
                          <a:sym typeface="Roboto"/>
                        </a:rPr>
                        <a:t>- Doanh nghiệp tài trợ CSR</a:t>
                      </a:r>
                    </a:p>
                    <a:p>
                      <a:pPr algn="l">
                        <a:lnSpc>
                          <a:spcPts val="2799"/>
                        </a:lnSpc>
                      </a:pPr>
                      <a:r>
                        <a:rPr lang="en-US" sz="1999">
                          <a:solidFill>
                            <a:srgbClr val="004AAD"/>
                          </a:solidFill>
                          <a:latin typeface="Roboto"/>
                          <a:ea typeface="Roboto"/>
                          <a:cs typeface="Roboto"/>
                          <a:sym typeface="Roboto"/>
                        </a:rPr>
                        <a:t>- Công ty công nghệ hỗ trợ phát triển web</a:t>
                      </a:r>
                    </a:p>
                    <a:p>
                      <a:pPr algn="l">
                        <a:lnSpc>
                          <a:spcPts val="2799"/>
                        </a:lnSpc>
                      </a:pPr>
                    </a:p>
                    <a:p>
                      <a:pPr algn="l">
                        <a:lnSpc>
                          <a:spcPts val="2799"/>
                        </a:lnSpc>
                      </a:pP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HOẠT ĐỘNG CHÍNH</a:t>
                      </a:r>
                      <a:endParaRPr lang="en-US" sz="1100"/>
                    </a:p>
                    <a:p>
                      <a:pPr algn="l">
                        <a:lnSpc>
                          <a:spcPts val="2799"/>
                        </a:lnSpc>
                      </a:pPr>
                      <a:r>
                        <a:rPr lang="en-US" sz="1999">
                          <a:solidFill>
                            <a:srgbClr val="004AAD"/>
                          </a:solidFill>
                          <a:latin typeface="Roboto"/>
                          <a:ea typeface="Roboto"/>
                          <a:cs typeface="Roboto"/>
                          <a:sym typeface="Roboto"/>
                        </a:rPr>
                        <a:t>- Tổ chức workshop tại các trường đại học</a:t>
                      </a:r>
                    </a:p>
                    <a:p>
                      <a:pPr algn="l">
                        <a:lnSpc>
                          <a:spcPts val="2799"/>
                        </a:lnSpc>
                      </a:pPr>
                      <a:r>
                        <a:rPr lang="en-US" sz="1999">
                          <a:solidFill>
                            <a:srgbClr val="004AAD"/>
                          </a:solidFill>
                          <a:latin typeface="Roboto"/>
                          <a:ea typeface="Roboto"/>
                          <a:cs typeface="Roboto"/>
                          <a:sym typeface="Roboto"/>
                        </a:rPr>
                        <a:t>- Đào tạo phiên dịch viên chuyên ngành</a:t>
                      </a:r>
                    </a:p>
                    <a:p>
                      <a:pPr algn="l">
                        <a:lnSpc>
                          <a:spcPts val="2799"/>
                        </a:lnSpc>
                      </a:pPr>
                      <a:r>
                        <a:rPr lang="en-US" sz="1999">
                          <a:solidFill>
                            <a:srgbClr val="004AAD"/>
                          </a:solidFill>
                          <a:latin typeface="Roboto"/>
                          <a:ea typeface="Roboto"/>
                          <a:cs typeface="Roboto"/>
                          <a:sym typeface="Roboto"/>
                        </a:rPr>
                        <a:t>- Quản lý, vận hành website</a:t>
                      </a:r>
                    </a:p>
                    <a:p>
                      <a:pPr algn="l">
                        <a:lnSpc>
                          <a:spcPts val="2799"/>
                        </a:lnSpc>
                      </a:pPr>
                      <a:r>
                        <a:rPr lang="en-US" sz="1999">
                          <a:solidFill>
                            <a:srgbClr val="004AAD"/>
                          </a:solidFill>
                          <a:latin typeface="Roboto"/>
                          <a:ea typeface="Roboto"/>
                          <a:cs typeface="Roboto"/>
                          <a:sym typeface="Roboto"/>
                        </a:rPr>
                        <a:t>- Kết nối giáo viên người Điếc, phiên dịch, đơn vị đào tạo</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rowSpan="2">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GIẢI PHÁP GIÁ TRỊ</a:t>
                      </a:r>
                      <a:endParaRPr lang="en-US" sz="1100"/>
                    </a:p>
                    <a:p>
                      <a:pPr algn="l">
                        <a:lnSpc>
                          <a:spcPts val="2799"/>
                        </a:lnSpc>
                      </a:pPr>
                      <a:r>
                        <a:rPr lang="en-US" sz="1999">
                          <a:solidFill>
                            <a:srgbClr val="004AAD"/>
                          </a:solidFill>
                          <a:latin typeface="Roboto"/>
                          <a:ea typeface="Roboto"/>
                          <a:cs typeface="Roboto"/>
                          <a:sym typeface="Roboto"/>
                        </a:rPr>
                        <a:t>- Đào tạo, bồi dưỡng kỹ năng cho phiên dịch viên, đảm bảo chất lượng và chuyên ngành.</a:t>
                      </a:r>
                    </a:p>
                    <a:p>
                      <a:pPr algn="l">
                        <a:lnSpc>
                          <a:spcPts val="2799"/>
                        </a:lnSpc>
                      </a:pPr>
                      <a:r>
                        <a:rPr lang="en-US" sz="1999">
                          <a:solidFill>
                            <a:srgbClr val="004AAD"/>
                          </a:solidFill>
                          <a:latin typeface="Roboto"/>
                          <a:ea typeface="Roboto"/>
                          <a:cs typeface="Roboto"/>
                          <a:sym typeface="Roboto"/>
                        </a:rPr>
                        <a:t>- Kết nối giáo viên người Điếc, phiên dịch viên và các trường, đơn vị đào tạo để tổ chức các lớp học, workshop</a:t>
                      </a:r>
                    </a:p>
                    <a:p>
                      <a:pPr algn="l">
                        <a:lnSpc>
                          <a:spcPts val="2799"/>
                        </a:lnSpc>
                      </a:pPr>
                      <a:r>
                        <a:rPr lang="en-US" sz="1999">
                          <a:solidFill>
                            <a:srgbClr val="004AAD"/>
                          </a:solidFill>
                          <a:latin typeface="Roboto"/>
                          <a:ea typeface="Roboto"/>
                          <a:cs typeface="Roboto"/>
                          <a:sym typeface="Roboto"/>
                        </a:rPr>
                        <a:t>- Xây dựng website tra cứu, luyện tập ngôn ngữ ký hiệu,…</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QUAN HỆ KHÁCH HÀNG</a:t>
                      </a:r>
                      <a:endParaRPr lang="en-US" sz="1100"/>
                    </a:p>
                    <a:p>
                      <a:pPr algn="l">
                        <a:lnSpc>
                          <a:spcPts val="2799"/>
                        </a:lnSpc>
                      </a:pPr>
                      <a:r>
                        <a:rPr lang="en-US" sz="1999">
                          <a:solidFill>
                            <a:srgbClr val="004AAD"/>
                          </a:solidFill>
                          <a:latin typeface="Roboto"/>
                          <a:ea typeface="Roboto"/>
                          <a:cs typeface="Roboto"/>
                          <a:sym typeface="Roboto"/>
                        </a:rPr>
                        <a:t>- Hợp tác dài hạn với đơn vị đào tạo, trường đại học.</a:t>
                      </a:r>
                    </a:p>
                    <a:p>
                      <a:pPr algn="l">
                        <a:lnSpc>
                          <a:spcPts val="2799"/>
                        </a:lnSpc>
                      </a:pPr>
                      <a:r>
                        <a:rPr lang="en-US" sz="1999">
                          <a:solidFill>
                            <a:srgbClr val="004AAD"/>
                          </a:solidFill>
                          <a:latin typeface="Roboto"/>
                          <a:ea typeface="Roboto"/>
                          <a:cs typeface="Roboto"/>
                          <a:sym typeface="Roboto"/>
                        </a:rPr>
                        <a:t>- Xây dựng cộng đồng (CLB, luyện tập).</a:t>
                      </a:r>
                    </a:p>
                    <a:p>
                      <a:pPr algn="l">
                        <a:lnSpc>
                          <a:spcPts val="2799"/>
                        </a:lnSpc>
                      </a:pPr>
                      <a:r>
                        <a:rPr lang="en-US" sz="1999">
                          <a:solidFill>
                            <a:srgbClr val="004AAD"/>
                          </a:solidFill>
                          <a:latin typeface="Roboto"/>
                          <a:ea typeface="Roboto"/>
                          <a:cs typeface="Roboto"/>
                          <a:sym typeface="Roboto"/>
                        </a:rPr>
                        <a:t>- Nền tảng online giữ chân người dùng lâu dài</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rowSpan="2">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PHÂN KHÚC KHÁCH HÀNG</a:t>
                      </a:r>
                      <a:endParaRPr lang="en-US" sz="1100"/>
                    </a:p>
                    <a:p>
                      <a:pPr algn="l">
                        <a:lnSpc>
                          <a:spcPts val="2799"/>
                        </a:lnSpc>
                      </a:pPr>
                      <a:r>
                        <a:rPr lang="en-US" sz="1999">
                          <a:solidFill>
                            <a:srgbClr val="004AAD"/>
                          </a:solidFill>
                          <a:latin typeface="Roboto"/>
                          <a:ea typeface="Roboto"/>
                          <a:cs typeface="Roboto"/>
                          <a:sym typeface="Roboto"/>
                        </a:rPr>
                        <a:t>- Trường công không thu phí trong 6 tháng đầu vận hành</a:t>
                      </a:r>
                    </a:p>
                    <a:p>
                      <a:pPr algn="l">
                        <a:lnSpc>
                          <a:spcPts val="2799"/>
                        </a:lnSpc>
                      </a:pPr>
                      <a:r>
                        <a:rPr lang="en-US" sz="1999">
                          <a:solidFill>
                            <a:srgbClr val="004AAD"/>
                          </a:solidFill>
                          <a:latin typeface="Roboto"/>
                          <a:ea typeface="Roboto"/>
                          <a:cs typeface="Roboto"/>
                          <a:sym typeface="Roboto"/>
                        </a:rPr>
                        <a:t>- Trường tư trả phí cho các buổi tổ chức</a:t>
                      </a:r>
                    </a:p>
                    <a:p>
                      <a:pPr algn="l">
                        <a:lnSpc>
                          <a:spcPts val="2799"/>
                        </a:lnSpc>
                      </a:pPr>
                      <a:r>
                        <a:rPr lang="en-US" sz="1999">
                          <a:solidFill>
                            <a:srgbClr val="004AAD"/>
                          </a:solidFill>
                          <a:latin typeface="Roboto"/>
                          <a:ea typeface="Roboto"/>
                          <a:cs typeface="Roboto"/>
                          <a:sym typeface="Roboto"/>
                        </a:rPr>
                        <a:t>- Doanh nghiệp cần tập huấn, phổ cập NNH cơ bản để làm việc với người Điếc</a:t>
                      </a:r>
                    </a:p>
                    <a:p>
                      <a:pPr algn="l">
                        <a:lnSpc>
                          <a:spcPts val="2799"/>
                        </a:lnSpc>
                      </a:pPr>
                      <a:r>
                        <a:rPr lang="en-US" sz="1999">
                          <a:solidFill>
                            <a:srgbClr val="004AAD"/>
                          </a:solidFill>
                          <a:latin typeface="Roboto"/>
                          <a:ea typeface="Roboto"/>
                          <a:cs typeface="Roboto"/>
                          <a:sym typeface="Roboto"/>
                        </a:rPr>
                        <a:t>- Sinh viên, người quan tâm NNKH</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r>
              <a:tr h="3641715">
                <a:tc vMerge="true">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ĐỐI TÁC CHÍNH</a:t>
                      </a:r>
                      <a:endParaRPr lang="en-US" sz="1100"/>
                    </a:p>
                    <a:p>
                      <a:pPr algn="l">
                        <a:lnSpc>
                          <a:spcPts val="2799"/>
                        </a:lnSpc>
                      </a:pPr>
                      <a:r>
                        <a:rPr lang="en-US" sz="1999" b="true">
                          <a:solidFill>
                            <a:srgbClr val="004AAD"/>
                          </a:solidFill>
                          <a:latin typeface="Roboto Bold"/>
                          <a:ea typeface="Roboto Bold"/>
                          <a:cs typeface="Roboto Bold"/>
                          <a:sym typeface="Roboto Bold"/>
                        </a:rPr>
                        <a:t>- </a:t>
                      </a:r>
                      <a:r>
                        <a:rPr lang="en-US" sz="1999">
                          <a:solidFill>
                            <a:srgbClr val="004AAD"/>
                          </a:solidFill>
                          <a:latin typeface="Roboto"/>
                          <a:ea typeface="Roboto"/>
                          <a:cs typeface="Roboto"/>
                          <a:sym typeface="Roboto"/>
                        </a:rPr>
                        <a:t>Trường ĐH/Khoa Giáo dục đặc biệt</a:t>
                      </a:r>
                    </a:p>
                    <a:p>
                      <a:pPr algn="l">
                        <a:lnSpc>
                          <a:spcPts val="2799"/>
                        </a:lnSpc>
                      </a:pPr>
                      <a:r>
                        <a:rPr lang="en-US" sz="1999">
                          <a:solidFill>
                            <a:srgbClr val="004AAD"/>
                          </a:solidFill>
                          <a:latin typeface="Roboto"/>
                          <a:ea typeface="Roboto"/>
                          <a:cs typeface="Roboto"/>
                          <a:sym typeface="Roboto"/>
                        </a:rPr>
                        <a:t>- Tổ chức hỗ trợ người Điếc, người khuyết tật</a:t>
                      </a:r>
                    </a:p>
                    <a:p>
                      <a:pPr algn="l">
                        <a:lnSpc>
                          <a:spcPts val="2799"/>
                        </a:lnSpc>
                      </a:pPr>
                      <a:r>
                        <a:rPr lang="en-US" sz="1999">
                          <a:solidFill>
                            <a:srgbClr val="004AAD"/>
                          </a:solidFill>
                          <a:latin typeface="Roboto"/>
                          <a:ea typeface="Roboto"/>
                          <a:cs typeface="Roboto"/>
                          <a:sym typeface="Roboto"/>
                        </a:rPr>
                        <a:t>- Doanh nghiệp tài trợ CSR</a:t>
                      </a:r>
                    </a:p>
                    <a:p>
                      <a:pPr algn="l">
                        <a:lnSpc>
                          <a:spcPts val="2799"/>
                        </a:lnSpc>
                      </a:pPr>
                      <a:r>
                        <a:rPr lang="en-US" sz="1999">
                          <a:solidFill>
                            <a:srgbClr val="004AAD"/>
                          </a:solidFill>
                          <a:latin typeface="Roboto"/>
                          <a:ea typeface="Roboto"/>
                          <a:cs typeface="Roboto"/>
                          <a:sym typeface="Roboto"/>
                        </a:rPr>
                        <a:t>- Công ty công nghệ hỗ trợ phát triển web</a:t>
                      </a:r>
                    </a:p>
                    <a:p>
                      <a:pPr algn="l">
                        <a:lnSpc>
                          <a:spcPts val="2799"/>
                        </a:lnSpc>
                      </a:pPr>
                    </a:p>
                    <a:p>
                      <a:pPr algn="l">
                        <a:lnSpc>
                          <a:spcPts val="2799"/>
                        </a:lnSpc>
                      </a:pP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TÀI NGUYÊN CHÍNH</a:t>
                      </a:r>
                      <a:endParaRPr lang="en-US" sz="1100"/>
                    </a:p>
                    <a:p>
                      <a:pPr algn="l">
                        <a:lnSpc>
                          <a:spcPts val="2799"/>
                        </a:lnSpc>
                      </a:pPr>
                      <a:r>
                        <a:rPr lang="en-US" sz="1999">
                          <a:solidFill>
                            <a:srgbClr val="004AAD"/>
                          </a:solidFill>
                          <a:latin typeface="Roboto"/>
                          <a:ea typeface="Roboto"/>
                          <a:cs typeface="Roboto"/>
                          <a:sym typeface="Roboto"/>
                        </a:rPr>
                        <a:t>- Con người: Đội ngũ giáo viên người Điếc và phiên dịch viên</a:t>
                      </a:r>
                    </a:p>
                    <a:p>
                      <a:pPr algn="l">
                        <a:lnSpc>
                          <a:spcPts val="2799"/>
                        </a:lnSpc>
                      </a:pPr>
                      <a:r>
                        <a:rPr lang="en-US" sz="1999">
                          <a:solidFill>
                            <a:srgbClr val="004AAD"/>
                          </a:solidFill>
                          <a:latin typeface="Roboto"/>
                          <a:ea typeface="Roboto"/>
                          <a:cs typeface="Roboto"/>
                          <a:sym typeface="Roboto"/>
                        </a:rPr>
                        <a:t>- Công nghệ: Hệ thống Website SignEdu Hub</a:t>
                      </a:r>
                    </a:p>
                    <a:p>
                      <a:pPr algn="l">
                        <a:lnSpc>
                          <a:spcPts val="2799"/>
                        </a:lnSpc>
                      </a:pPr>
                      <a:r>
                        <a:rPr lang="en-US" sz="1999">
                          <a:solidFill>
                            <a:srgbClr val="004AAD"/>
                          </a:solidFill>
                          <a:latin typeface="Roboto"/>
                          <a:ea typeface="Roboto"/>
                          <a:cs typeface="Roboto"/>
                          <a:sym typeface="Roboto"/>
                        </a:rPr>
                        <a:t>- Mạng lưới đối tác (Trường học, tổ chức xã hội, doanh nghiệp) </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vMerge="true">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GIẢI PHÁP GIÁ TRỊ</a:t>
                      </a:r>
                      <a:endParaRPr lang="en-US" sz="1100"/>
                    </a:p>
                    <a:p>
                      <a:pPr algn="l">
                        <a:lnSpc>
                          <a:spcPts val="2799"/>
                        </a:lnSpc>
                      </a:pPr>
                      <a:r>
                        <a:rPr lang="en-US" sz="1999">
                          <a:solidFill>
                            <a:srgbClr val="004AAD"/>
                          </a:solidFill>
                          <a:latin typeface="Roboto"/>
                          <a:ea typeface="Roboto"/>
                          <a:cs typeface="Roboto"/>
                          <a:sym typeface="Roboto"/>
                        </a:rPr>
                        <a:t>- Đào tạo, bồi dưỡng kỹ năng cho phiên dịch viên, đảm bảo chất lượng và chuyên ngành.</a:t>
                      </a:r>
                    </a:p>
                    <a:p>
                      <a:pPr algn="l">
                        <a:lnSpc>
                          <a:spcPts val="2799"/>
                        </a:lnSpc>
                      </a:pPr>
                      <a:r>
                        <a:rPr lang="en-US" sz="1999">
                          <a:solidFill>
                            <a:srgbClr val="004AAD"/>
                          </a:solidFill>
                          <a:latin typeface="Roboto"/>
                          <a:ea typeface="Roboto"/>
                          <a:cs typeface="Roboto"/>
                          <a:sym typeface="Roboto"/>
                        </a:rPr>
                        <a:t>- Kết nối giáo viên người Điếc, phiên dịch viên và các trường, đơn vị đào tạo để tổ chức các lớp học, workshop</a:t>
                      </a:r>
                    </a:p>
                    <a:p>
                      <a:pPr algn="l">
                        <a:lnSpc>
                          <a:spcPts val="2799"/>
                        </a:lnSpc>
                      </a:pPr>
                      <a:r>
                        <a:rPr lang="en-US" sz="1999">
                          <a:solidFill>
                            <a:srgbClr val="004AAD"/>
                          </a:solidFill>
                          <a:latin typeface="Roboto"/>
                          <a:ea typeface="Roboto"/>
                          <a:cs typeface="Roboto"/>
                          <a:sym typeface="Roboto"/>
                        </a:rPr>
                        <a:t>- Xây dựng website tra cứu, luyện tập ngôn ngữ ký hiệu,…</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CÁC KÊNH THÔNG TIN VÀ KÊNH PHÂN PHỐI</a:t>
                      </a:r>
                      <a:endParaRPr lang="en-US" sz="1100"/>
                    </a:p>
                    <a:p>
                      <a:pPr algn="l">
                        <a:lnSpc>
                          <a:spcPts val="2799"/>
                        </a:lnSpc>
                      </a:pPr>
                      <a:r>
                        <a:rPr lang="en-US" sz="1999">
                          <a:solidFill>
                            <a:srgbClr val="004AAD"/>
                          </a:solidFill>
                          <a:latin typeface="Roboto"/>
                          <a:ea typeface="Roboto"/>
                          <a:cs typeface="Roboto"/>
                          <a:sym typeface="Roboto"/>
                        </a:rPr>
                        <a:t>- Trực tiếp: Workshop/Lớp học tại trường. - Website từ điển NNKH</a:t>
                      </a:r>
                    </a:p>
                    <a:p>
                      <a:pPr algn="l">
                        <a:lnSpc>
                          <a:spcPts val="2799"/>
                        </a:lnSpc>
                      </a:pPr>
                      <a:r>
                        <a:rPr lang="en-US" sz="1999">
                          <a:solidFill>
                            <a:srgbClr val="004AAD"/>
                          </a:solidFill>
                          <a:latin typeface="Roboto"/>
                          <a:ea typeface="Roboto"/>
                          <a:cs typeface="Roboto"/>
                          <a:sym typeface="Roboto"/>
                        </a:rPr>
                        <a:t>- Truyền thông: Mạng xã hội.</a:t>
                      </a:r>
                    </a:p>
                    <a:p>
                      <a:pPr algn="l">
                        <a:lnSpc>
                          <a:spcPts val="2799"/>
                        </a:lnSpc>
                      </a:pPr>
                      <a:r>
                        <a:rPr lang="en-US" sz="1999">
                          <a:solidFill>
                            <a:srgbClr val="004AAD"/>
                          </a:solidFill>
                          <a:latin typeface="Roboto"/>
                          <a:ea typeface="Roboto"/>
                          <a:cs typeface="Roboto"/>
                          <a:sym typeface="Roboto"/>
                        </a:rPr>
                        <a:t>- Hợp tác: Trường ĐH, tổ chức xã hội.</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vMerge="true">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PHÂN KHÚC KHÁCH HÀNG</a:t>
                      </a:r>
                      <a:endParaRPr lang="en-US" sz="1100"/>
                    </a:p>
                    <a:p>
                      <a:pPr algn="l">
                        <a:lnSpc>
                          <a:spcPts val="2799"/>
                        </a:lnSpc>
                      </a:pPr>
                      <a:r>
                        <a:rPr lang="en-US" sz="1999">
                          <a:solidFill>
                            <a:srgbClr val="004AAD"/>
                          </a:solidFill>
                          <a:latin typeface="Roboto"/>
                          <a:ea typeface="Roboto"/>
                          <a:cs typeface="Roboto"/>
                          <a:sym typeface="Roboto"/>
                        </a:rPr>
                        <a:t>- Trường công không thu phí trong 6 tháng đầu vận hành</a:t>
                      </a:r>
                    </a:p>
                    <a:p>
                      <a:pPr algn="l">
                        <a:lnSpc>
                          <a:spcPts val="2799"/>
                        </a:lnSpc>
                      </a:pPr>
                      <a:r>
                        <a:rPr lang="en-US" sz="1999">
                          <a:solidFill>
                            <a:srgbClr val="004AAD"/>
                          </a:solidFill>
                          <a:latin typeface="Roboto"/>
                          <a:ea typeface="Roboto"/>
                          <a:cs typeface="Roboto"/>
                          <a:sym typeface="Roboto"/>
                        </a:rPr>
                        <a:t>- Trường tư trả phí cho các buổi tổ chức</a:t>
                      </a:r>
                    </a:p>
                    <a:p>
                      <a:pPr algn="l">
                        <a:lnSpc>
                          <a:spcPts val="2799"/>
                        </a:lnSpc>
                      </a:pPr>
                      <a:r>
                        <a:rPr lang="en-US" sz="1999">
                          <a:solidFill>
                            <a:srgbClr val="004AAD"/>
                          </a:solidFill>
                          <a:latin typeface="Roboto"/>
                          <a:ea typeface="Roboto"/>
                          <a:cs typeface="Roboto"/>
                          <a:sym typeface="Roboto"/>
                        </a:rPr>
                        <a:t>- Doanh nghiệp cần tập huấn, phổ cập NNH cơ bản để làm việc với người Điếc</a:t>
                      </a:r>
                    </a:p>
                    <a:p>
                      <a:pPr algn="l">
                        <a:lnSpc>
                          <a:spcPts val="2799"/>
                        </a:lnSpc>
                      </a:pPr>
                      <a:r>
                        <a:rPr lang="en-US" sz="1999">
                          <a:solidFill>
                            <a:srgbClr val="004AAD"/>
                          </a:solidFill>
                          <a:latin typeface="Roboto"/>
                          <a:ea typeface="Roboto"/>
                          <a:cs typeface="Roboto"/>
                          <a:sym typeface="Roboto"/>
                        </a:rPr>
                        <a:t>- Sinh viên, người quan tâm NNKH</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r>
              <a:tr h="506305">
                <a:tc rowSpan="2" gridSpan="3">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CẤU TRÚC CHI PHÍ</a:t>
                      </a:r>
                      <a:endParaRPr lang="en-US" sz="1100"/>
                    </a:p>
                    <a:p>
                      <a:pPr algn="l">
                        <a:lnSpc>
                          <a:spcPts val="2799"/>
                        </a:lnSpc>
                      </a:pPr>
                      <a:r>
                        <a:rPr lang="en-US" sz="1999">
                          <a:solidFill>
                            <a:srgbClr val="004AAD"/>
                          </a:solidFill>
                          <a:latin typeface="Roboto"/>
                          <a:ea typeface="Roboto"/>
                          <a:cs typeface="Roboto"/>
                          <a:sym typeface="Roboto"/>
                        </a:rPr>
                        <a:t>- Cố định</a:t>
                      </a:r>
                    </a:p>
                    <a:p>
                      <a:pPr algn="l">
                        <a:lnSpc>
                          <a:spcPts val="2799"/>
                        </a:lnSpc>
                      </a:pPr>
                      <a:r>
                        <a:rPr lang="en-US" sz="1999">
                          <a:solidFill>
                            <a:srgbClr val="004AAD"/>
                          </a:solidFill>
                          <a:latin typeface="Roboto"/>
                          <a:ea typeface="Roboto"/>
                          <a:cs typeface="Roboto"/>
                          <a:sym typeface="Roboto"/>
                        </a:rPr>
                        <a:t>+ Pháp lý doanh nghiệp xã hội (đăng ký và tuân thủ 51% lợi nhuận tái đầu tư cho mục tiêu xã hội). </a:t>
                      </a:r>
                    </a:p>
                    <a:p>
                      <a:pPr algn="l">
                        <a:lnSpc>
                          <a:spcPts val="2799"/>
                        </a:lnSpc>
                      </a:pPr>
                      <a:r>
                        <a:rPr lang="en-US" sz="1999">
                          <a:solidFill>
                            <a:srgbClr val="004AAD"/>
                          </a:solidFill>
                          <a:latin typeface="Roboto"/>
                          <a:ea typeface="Roboto"/>
                          <a:cs typeface="Roboto"/>
                          <a:sym typeface="Roboto"/>
                        </a:rPr>
                        <a:t>+ Vận hành website</a:t>
                      </a:r>
                    </a:p>
                    <a:p>
                      <a:pPr algn="l">
                        <a:lnSpc>
                          <a:spcPts val="2799"/>
                        </a:lnSpc>
                      </a:pPr>
                      <a:r>
                        <a:rPr lang="en-US" sz="1999">
                          <a:solidFill>
                            <a:srgbClr val="004AAD"/>
                          </a:solidFill>
                          <a:latin typeface="Roboto"/>
                          <a:ea typeface="Roboto"/>
                          <a:cs typeface="Roboto"/>
                          <a:sym typeface="Roboto"/>
                        </a:rPr>
                        <a:t>+ Lương quản lý, các chi phí văn phòng</a:t>
                      </a:r>
                    </a:p>
                    <a:p>
                      <a:pPr algn="l">
                        <a:lnSpc>
                          <a:spcPts val="2799"/>
                        </a:lnSpc>
                      </a:pPr>
                      <a:r>
                        <a:rPr lang="en-US" sz="1999">
                          <a:solidFill>
                            <a:srgbClr val="004AAD"/>
                          </a:solidFill>
                          <a:latin typeface="Roboto"/>
                          <a:ea typeface="Roboto"/>
                          <a:cs typeface="Roboto"/>
                          <a:sym typeface="Roboto"/>
                        </a:rPr>
                        <a:t>- Biến đổi: </a:t>
                      </a:r>
                    </a:p>
                    <a:p>
                      <a:pPr algn="l">
                        <a:lnSpc>
                          <a:spcPts val="2799"/>
                        </a:lnSpc>
                      </a:pPr>
                      <a:r>
                        <a:rPr lang="en-US" sz="1999">
                          <a:solidFill>
                            <a:srgbClr val="004AAD"/>
                          </a:solidFill>
                          <a:latin typeface="Roboto"/>
                          <a:ea typeface="Roboto"/>
                          <a:cs typeface="Roboto"/>
                          <a:sym typeface="Roboto"/>
                        </a:rPr>
                        <a:t>+ Thù lao GV Điếc/Phiên dịch viên</a:t>
                      </a:r>
                    </a:p>
                    <a:p>
                      <a:pPr algn="l">
                        <a:lnSpc>
                          <a:spcPts val="2799"/>
                        </a:lnSpc>
                      </a:pPr>
                      <a:r>
                        <a:rPr lang="en-US" sz="1999">
                          <a:solidFill>
                            <a:srgbClr val="004AAD"/>
                          </a:solidFill>
                          <a:latin typeface="Roboto"/>
                          <a:ea typeface="Roboto"/>
                          <a:cs typeface="Roboto"/>
                          <a:sym typeface="Roboto"/>
                        </a:rPr>
                        <a:t>+ Chi phí hậu cần và chi phí sản xuất</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rowSpan="2" hMerge="true">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CẤU TRÚC CHI PHÍ</a:t>
                      </a:r>
                      <a:endParaRPr lang="en-US" sz="1100"/>
                    </a:p>
                    <a:p>
                      <a:pPr algn="l">
                        <a:lnSpc>
                          <a:spcPts val="2799"/>
                        </a:lnSpc>
                      </a:pPr>
                      <a:r>
                        <a:rPr lang="en-US" sz="1999">
                          <a:solidFill>
                            <a:srgbClr val="004AAD"/>
                          </a:solidFill>
                          <a:latin typeface="Roboto"/>
                          <a:ea typeface="Roboto"/>
                          <a:cs typeface="Roboto"/>
                          <a:sym typeface="Roboto"/>
                        </a:rPr>
                        <a:t>- Cố định</a:t>
                      </a:r>
                    </a:p>
                    <a:p>
                      <a:pPr algn="l">
                        <a:lnSpc>
                          <a:spcPts val="2799"/>
                        </a:lnSpc>
                      </a:pPr>
                      <a:r>
                        <a:rPr lang="en-US" sz="1999">
                          <a:solidFill>
                            <a:srgbClr val="004AAD"/>
                          </a:solidFill>
                          <a:latin typeface="Roboto"/>
                          <a:ea typeface="Roboto"/>
                          <a:cs typeface="Roboto"/>
                          <a:sym typeface="Roboto"/>
                        </a:rPr>
                        <a:t>+ Pháp lý doanh nghiệp xã hội (đăng ký và tuân thủ 51% lợi nhuận tái đầu tư cho mục tiêu xã hội). </a:t>
                      </a:r>
                    </a:p>
                    <a:p>
                      <a:pPr algn="l">
                        <a:lnSpc>
                          <a:spcPts val="2799"/>
                        </a:lnSpc>
                      </a:pPr>
                      <a:r>
                        <a:rPr lang="en-US" sz="1999">
                          <a:solidFill>
                            <a:srgbClr val="004AAD"/>
                          </a:solidFill>
                          <a:latin typeface="Roboto"/>
                          <a:ea typeface="Roboto"/>
                          <a:cs typeface="Roboto"/>
                          <a:sym typeface="Roboto"/>
                        </a:rPr>
                        <a:t>+ Vận hành website</a:t>
                      </a:r>
                    </a:p>
                    <a:p>
                      <a:pPr algn="l">
                        <a:lnSpc>
                          <a:spcPts val="2799"/>
                        </a:lnSpc>
                      </a:pPr>
                      <a:r>
                        <a:rPr lang="en-US" sz="1999">
                          <a:solidFill>
                            <a:srgbClr val="004AAD"/>
                          </a:solidFill>
                          <a:latin typeface="Roboto"/>
                          <a:ea typeface="Roboto"/>
                          <a:cs typeface="Roboto"/>
                          <a:sym typeface="Roboto"/>
                        </a:rPr>
                        <a:t>+ Lương quản lý, các chi phí văn phòng</a:t>
                      </a:r>
                    </a:p>
                    <a:p>
                      <a:pPr algn="l">
                        <a:lnSpc>
                          <a:spcPts val="2799"/>
                        </a:lnSpc>
                      </a:pPr>
                      <a:r>
                        <a:rPr lang="en-US" sz="1999">
                          <a:solidFill>
                            <a:srgbClr val="004AAD"/>
                          </a:solidFill>
                          <a:latin typeface="Roboto"/>
                          <a:ea typeface="Roboto"/>
                          <a:cs typeface="Roboto"/>
                          <a:sym typeface="Roboto"/>
                        </a:rPr>
                        <a:t>- Biến đổi: </a:t>
                      </a:r>
                    </a:p>
                    <a:p>
                      <a:pPr algn="l">
                        <a:lnSpc>
                          <a:spcPts val="2799"/>
                        </a:lnSpc>
                      </a:pPr>
                      <a:r>
                        <a:rPr lang="en-US" sz="1999">
                          <a:solidFill>
                            <a:srgbClr val="004AAD"/>
                          </a:solidFill>
                          <a:latin typeface="Roboto"/>
                          <a:ea typeface="Roboto"/>
                          <a:cs typeface="Roboto"/>
                          <a:sym typeface="Roboto"/>
                        </a:rPr>
                        <a:t>+ Thù lao GV Điếc/Phiên dịch viên</a:t>
                      </a:r>
                    </a:p>
                    <a:p>
                      <a:pPr algn="l">
                        <a:lnSpc>
                          <a:spcPts val="2799"/>
                        </a:lnSpc>
                      </a:pPr>
                      <a:r>
                        <a:rPr lang="en-US" sz="1999">
                          <a:solidFill>
                            <a:srgbClr val="004AAD"/>
                          </a:solidFill>
                          <a:latin typeface="Roboto"/>
                          <a:ea typeface="Roboto"/>
                          <a:cs typeface="Roboto"/>
                          <a:sym typeface="Roboto"/>
                        </a:rPr>
                        <a:t>+ Chi phí hậu cần và chi phí sản xuất</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rowSpan="2" hMerge="true">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CẤU TRÚC CHI PHÍ</a:t>
                      </a:r>
                      <a:endParaRPr lang="en-US" sz="1100"/>
                    </a:p>
                    <a:p>
                      <a:pPr algn="l">
                        <a:lnSpc>
                          <a:spcPts val="2799"/>
                        </a:lnSpc>
                      </a:pPr>
                      <a:r>
                        <a:rPr lang="en-US" sz="1999">
                          <a:solidFill>
                            <a:srgbClr val="004AAD"/>
                          </a:solidFill>
                          <a:latin typeface="Roboto"/>
                          <a:ea typeface="Roboto"/>
                          <a:cs typeface="Roboto"/>
                          <a:sym typeface="Roboto"/>
                        </a:rPr>
                        <a:t>- Cố định</a:t>
                      </a:r>
                    </a:p>
                    <a:p>
                      <a:pPr algn="l">
                        <a:lnSpc>
                          <a:spcPts val="2799"/>
                        </a:lnSpc>
                      </a:pPr>
                      <a:r>
                        <a:rPr lang="en-US" sz="1999">
                          <a:solidFill>
                            <a:srgbClr val="004AAD"/>
                          </a:solidFill>
                          <a:latin typeface="Roboto"/>
                          <a:ea typeface="Roboto"/>
                          <a:cs typeface="Roboto"/>
                          <a:sym typeface="Roboto"/>
                        </a:rPr>
                        <a:t>+ Pháp lý doanh nghiệp xã hội (đăng ký và tuân thủ 51% lợi nhuận tái đầu tư cho mục tiêu xã hội). </a:t>
                      </a:r>
                    </a:p>
                    <a:p>
                      <a:pPr algn="l">
                        <a:lnSpc>
                          <a:spcPts val="2799"/>
                        </a:lnSpc>
                      </a:pPr>
                      <a:r>
                        <a:rPr lang="en-US" sz="1999">
                          <a:solidFill>
                            <a:srgbClr val="004AAD"/>
                          </a:solidFill>
                          <a:latin typeface="Roboto"/>
                          <a:ea typeface="Roboto"/>
                          <a:cs typeface="Roboto"/>
                          <a:sym typeface="Roboto"/>
                        </a:rPr>
                        <a:t>+ Vận hành website</a:t>
                      </a:r>
                    </a:p>
                    <a:p>
                      <a:pPr algn="l">
                        <a:lnSpc>
                          <a:spcPts val="2799"/>
                        </a:lnSpc>
                      </a:pPr>
                      <a:r>
                        <a:rPr lang="en-US" sz="1999">
                          <a:solidFill>
                            <a:srgbClr val="004AAD"/>
                          </a:solidFill>
                          <a:latin typeface="Roboto"/>
                          <a:ea typeface="Roboto"/>
                          <a:cs typeface="Roboto"/>
                          <a:sym typeface="Roboto"/>
                        </a:rPr>
                        <a:t>+ Lương quản lý, các chi phí văn phòng</a:t>
                      </a:r>
                    </a:p>
                    <a:p>
                      <a:pPr algn="l">
                        <a:lnSpc>
                          <a:spcPts val="2799"/>
                        </a:lnSpc>
                      </a:pPr>
                      <a:r>
                        <a:rPr lang="en-US" sz="1999">
                          <a:solidFill>
                            <a:srgbClr val="004AAD"/>
                          </a:solidFill>
                          <a:latin typeface="Roboto"/>
                          <a:ea typeface="Roboto"/>
                          <a:cs typeface="Roboto"/>
                          <a:sym typeface="Roboto"/>
                        </a:rPr>
                        <a:t>- Biến đổi: </a:t>
                      </a:r>
                    </a:p>
                    <a:p>
                      <a:pPr algn="l">
                        <a:lnSpc>
                          <a:spcPts val="2799"/>
                        </a:lnSpc>
                      </a:pPr>
                      <a:r>
                        <a:rPr lang="en-US" sz="1999">
                          <a:solidFill>
                            <a:srgbClr val="004AAD"/>
                          </a:solidFill>
                          <a:latin typeface="Roboto"/>
                          <a:ea typeface="Roboto"/>
                          <a:cs typeface="Roboto"/>
                          <a:sym typeface="Roboto"/>
                        </a:rPr>
                        <a:t>+ Thù lao GV Điếc/Phiên dịch viên</a:t>
                      </a:r>
                    </a:p>
                    <a:p>
                      <a:pPr algn="l">
                        <a:lnSpc>
                          <a:spcPts val="2799"/>
                        </a:lnSpc>
                      </a:pPr>
                      <a:r>
                        <a:rPr lang="en-US" sz="1999">
                          <a:solidFill>
                            <a:srgbClr val="004AAD"/>
                          </a:solidFill>
                          <a:latin typeface="Roboto"/>
                          <a:ea typeface="Roboto"/>
                          <a:cs typeface="Roboto"/>
                          <a:sym typeface="Roboto"/>
                        </a:rPr>
                        <a:t>+ Chi phí hậu cần và chi phí sản xuất</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rowSpan="2" gridSpan="2">
                  <a:txBody>
                    <a:bodyPr anchor="t" rtlCol="false"/>
                    <a:lstStyle/>
                    <a:p>
                      <a:pPr algn="l">
                        <a:lnSpc>
                          <a:spcPts val="2659"/>
                        </a:lnSpc>
                        <a:defRPr/>
                      </a:pPr>
                      <a:endParaRPr lang="en-US" sz="1100"/>
                    </a:p>
                    <a:p>
                      <a:pPr algn="l">
                        <a:lnSpc>
                          <a:spcPts val="2659"/>
                        </a:lnSpc>
                      </a:pPr>
                      <a:r>
                        <a:rPr lang="en-US" sz="1899" b="true">
                          <a:solidFill>
                            <a:srgbClr val="004AAD"/>
                          </a:solidFill>
                          <a:latin typeface="Roboto Bold"/>
                          <a:ea typeface="Roboto Bold"/>
                          <a:cs typeface="Roboto Bold"/>
                          <a:sym typeface="Roboto Bold"/>
                        </a:rPr>
                        <a:t>DÒNG DOANH THU</a:t>
                      </a:r>
                    </a:p>
                    <a:p>
                      <a:pPr algn="l">
                        <a:lnSpc>
                          <a:spcPts val="2659"/>
                        </a:lnSpc>
                      </a:pPr>
                      <a:r>
                        <a:rPr lang="en-US" sz="1899">
                          <a:solidFill>
                            <a:srgbClr val="004AAD"/>
                          </a:solidFill>
                          <a:latin typeface="Roboto"/>
                          <a:ea typeface="Roboto"/>
                          <a:cs typeface="Roboto"/>
                          <a:sym typeface="Roboto"/>
                        </a:rPr>
                        <a:t> - Phí tổ chức lớp học/workshop NNKH tại trường tư</a:t>
                      </a:r>
                    </a:p>
                    <a:p>
                      <a:pPr algn="l">
                        <a:lnSpc>
                          <a:spcPts val="2659"/>
                        </a:lnSpc>
                      </a:pPr>
                      <a:r>
                        <a:rPr lang="en-US" sz="1899">
                          <a:solidFill>
                            <a:srgbClr val="004AAD"/>
                          </a:solidFill>
                          <a:latin typeface="Roboto"/>
                          <a:ea typeface="Roboto"/>
                          <a:cs typeface="Roboto"/>
                          <a:sym typeface="Roboto"/>
                        </a:rPr>
                        <a:t>- Gói dịch vụ cho doanh nghiệp muốn tổ chức chương trình trải nghiệm NNKH hoặc sự kiện CSR</a:t>
                      </a:r>
                    </a:p>
                    <a:p>
                      <a:pPr algn="l">
                        <a:lnSpc>
                          <a:spcPts val="2659"/>
                        </a:lnSpc>
                      </a:pPr>
                      <a:r>
                        <a:rPr lang="en-US" sz="1899">
                          <a:solidFill>
                            <a:srgbClr val="004AAD"/>
                          </a:solidFill>
                          <a:latin typeface="Roboto"/>
                          <a:ea typeface="Roboto"/>
                          <a:cs typeface="Roboto"/>
                          <a:sym typeface="Roboto"/>
                        </a:rPr>
                        <a:t>- Doanh thu từ nền tảng website tư điển NNKH SignEdu Dictionary</a:t>
                      </a:r>
                    </a:p>
                    <a:p>
                      <a:pPr algn="l">
                        <a:lnSpc>
                          <a:spcPts val="2659"/>
                        </a:lnSpc>
                      </a:pPr>
                      <a:r>
                        <a:rPr lang="en-US" sz="1899">
                          <a:solidFill>
                            <a:srgbClr val="004AAD"/>
                          </a:solidFill>
                          <a:latin typeface="Roboto"/>
                          <a:ea typeface="Roboto"/>
                          <a:cs typeface="Roboto"/>
                          <a:sym typeface="Roboto"/>
                        </a:rPr>
                        <a:t>- Nguồn tài trợ </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rowSpan="2" hMerge="true">
                  <a:txBody>
                    <a:bodyPr anchor="t" rtlCol="false"/>
                    <a:lstStyle/>
                    <a:p>
                      <a:pPr algn="l">
                        <a:lnSpc>
                          <a:spcPts val="2659"/>
                        </a:lnSpc>
                        <a:defRPr/>
                      </a:pPr>
                      <a:endParaRPr lang="en-US" sz="1100"/>
                    </a:p>
                    <a:p>
                      <a:pPr algn="l">
                        <a:lnSpc>
                          <a:spcPts val="2659"/>
                        </a:lnSpc>
                      </a:pPr>
                      <a:r>
                        <a:rPr lang="en-US" sz="1899" b="true">
                          <a:solidFill>
                            <a:srgbClr val="004AAD"/>
                          </a:solidFill>
                          <a:latin typeface="Roboto Bold"/>
                          <a:ea typeface="Roboto Bold"/>
                          <a:cs typeface="Roboto Bold"/>
                          <a:sym typeface="Roboto Bold"/>
                        </a:rPr>
                        <a:t>DÒNG DOANH THU</a:t>
                      </a:r>
                    </a:p>
                    <a:p>
                      <a:pPr algn="l">
                        <a:lnSpc>
                          <a:spcPts val="2659"/>
                        </a:lnSpc>
                      </a:pPr>
                      <a:r>
                        <a:rPr lang="en-US" sz="1899">
                          <a:solidFill>
                            <a:srgbClr val="004AAD"/>
                          </a:solidFill>
                          <a:latin typeface="Roboto"/>
                          <a:ea typeface="Roboto"/>
                          <a:cs typeface="Roboto"/>
                          <a:sym typeface="Roboto"/>
                        </a:rPr>
                        <a:t> - Phí tổ chức lớp học/workshop NNKH tại trường tư</a:t>
                      </a:r>
                    </a:p>
                    <a:p>
                      <a:pPr algn="l">
                        <a:lnSpc>
                          <a:spcPts val="2659"/>
                        </a:lnSpc>
                      </a:pPr>
                      <a:r>
                        <a:rPr lang="en-US" sz="1899">
                          <a:solidFill>
                            <a:srgbClr val="004AAD"/>
                          </a:solidFill>
                          <a:latin typeface="Roboto"/>
                          <a:ea typeface="Roboto"/>
                          <a:cs typeface="Roboto"/>
                          <a:sym typeface="Roboto"/>
                        </a:rPr>
                        <a:t>- Gói dịch vụ cho doanh nghiệp muốn tổ chức chương trình trải nghiệm NNKH hoặc sự kiện CSR</a:t>
                      </a:r>
                    </a:p>
                    <a:p>
                      <a:pPr algn="l">
                        <a:lnSpc>
                          <a:spcPts val="2659"/>
                        </a:lnSpc>
                      </a:pPr>
                      <a:r>
                        <a:rPr lang="en-US" sz="1899">
                          <a:solidFill>
                            <a:srgbClr val="004AAD"/>
                          </a:solidFill>
                          <a:latin typeface="Roboto"/>
                          <a:ea typeface="Roboto"/>
                          <a:cs typeface="Roboto"/>
                          <a:sym typeface="Roboto"/>
                        </a:rPr>
                        <a:t>- Doanh thu từ nền tảng website tư điển NNKH SignEdu Dictionary</a:t>
                      </a:r>
                    </a:p>
                    <a:p>
                      <a:pPr algn="l">
                        <a:lnSpc>
                          <a:spcPts val="2659"/>
                        </a:lnSpc>
                      </a:pPr>
                      <a:r>
                        <a:rPr lang="en-US" sz="1899">
                          <a:solidFill>
                            <a:srgbClr val="004AAD"/>
                          </a:solidFill>
                          <a:latin typeface="Roboto"/>
                          <a:ea typeface="Roboto"/>
                          <a:cs typeface="Roboto"/>
                          <a:sym typeface="Roboto"/>
                        </a:rPr>
                        <a:t>- Nguồn tài trợ </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r>
              <a:tr h="3143762">
                <a:tc vMerge="true" gridSpan="3">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CẤU TRÚC CHI PHÍ</a:t>
                      </a:r>
                      <a:endParaRPr lang="en-US" sz="1100"/>
                    </a:p>
                    <a:p>
                      <a:pPr algn="l">
                        <a:lnSpc>
                          <a:spcPts val="2799"/>
                        </a:lnSpc>
                      </a:pPr>
                      <a:r>
                        <a:rPr lang="en-US" sz="1999">
                          <a:solidFill>
                            <a:srgbClr val="004AAD"/>
                          </a:solidFill>
                          <a:latin typeface="Roboto"/>
                          <a:ea typeface="Roboto"/>
                          <a:cs typeface="Roboto"/>
                          <a:sym typeface="Roboto"/>
                        </a:rPr>
                        <a:t>- Cố định</a:t>
                      </a:r>
                    </a:p>
                    <a:p>
                      <a:pPr algn="l">
                        <a:lnSpc>
                          <a:spcPts val="2799"/>
                        </a:lnSpc>
                      </a:pPr>
                      <a:r>
                        <a:rPr lang="en-US" sz="1999">
                          <a:solidFill>
                            <a:srgbClr val="004AAD"/>
                          </a:solidFill>
                          <a:latin typeface="Roboto"/>
                          <a:ea typeface="Roboto"/>
                          <a:cs typeface="Roboto"/>
                          <a:sym typeface="Roboto"/>
                        </a:rPr>
                        <a:t>+ Pháp lý doanh nghiệp xã hội (đăng ký và tuân thủ 51% lợi nhuận tái đầu tư cho mục tiêu xã hội). </a:t>
                      </a:r>
                    </a:p>
                    <a:p>
                      <a:pPr algn="l">
                        <a:lnSpc>
                          <a:spcPts val="2799"/>
                        </a:lnSpc>
                      </a:pPr>
                      <a:r>
                        <a:rPr lang="en-US" sz="1999">
                          <a:solidFill>
                            <a:srgbClr val="004AAD"/>
                          </a:solidFill>
                          <a:latin typeface="Roboto"/>
                          <a:ea typeface="Roboto"/>
                          <a:cs typeface="Roboto"/>
                          <a:sym typeface="Roboto"/>
                        </a:rPr>
                        <a:t>+ Vận hành website</a:t>
                      </a:r>
                    </a:p>
                    <a:p>
                      <a:pPr algn="l">
                        <a:lnSpc>
                          <a:spcPts val="2799"/>
                        </a:lnSpc>
                      </a:pPr>
                      <a:r>
                        <a:rPr lang="en-US" sz="1999">
                          <a:solidFill>
                            <a:srgbClr val="004AAD"/>
                          </a:solidFill>
                          <a:latin typeface="Roboto"/>
                          <a:ea typeface="Roboto"/>
                          <a:cs typeface="Roboto"/>
                          <a:sym typeface="Roboto"/>
                        </a:rPr>
                        <a:t>+ Lương quản lý, các chi phí văn phòng</a:t>
                      </a:r>
                    </a:p>
                    <a:p>
                      <a:pPr algn="l">
                        <a:lnSpc>
                          <a:spcPts val="2799"/>
                        </a:lnSpc>
                      </a:pPr>
                      <a:r>
                        <a:rPr lang="en-US" sz="1999">
                          <a:solidFill>
                            <a:srgbClr val="004AAD"/>
                          </a:solidFill>
                          <a:latin typeface="Roboto"/>
                          <a:ea typeface="Roboto"/>
                          <a:cs typeface="Roboto"/>
                          <a:sym typeface="Roboto"/>
                        </a:rPr>
                        <a:t>- Biến đổi: </a:t>
                      </a:r>
                    </a:p>
                    <a:p>
                      <a:pPr algn="l">
                        <a:lnSpc>
                          <a:spcPts val="2799"/>
                        </a:lnSpc>
                      </a:pPr>
                      <a:r>
                        <a:rPr lang="en-US" sz="1999">
                          <a:solidFill>
                            <a:srgbClr val="004AAD"/>
                          </a:solidFill>
                          <a:latin typeface="Roboto"/>
                          <a:ea typeface="Roboto"/>
                          <a:cs typeface="Roboto"/>
                          <a:sym typeface="Roboto"/>
                        </a:rPr>
                        <a:t>+ Thù lao GV Điếc/Phiên dịch viên</a:t>
                      </a:r>
                    </a:p>
                    <a:p>
                      <a:pPr algn="l">
                        <a:lnSpc>
                          <a:spcPts val="2799"/>
                        </a:lnSpc>
                      </a:pPr>
                      <a:r>
                        <a:rPr lang="en-US" sz="1999">
                          <a:solidFill>
                            <a:srgbClr val="004AAD"/>
                          </a:solidFill>
                          <a:latin typeface="Roboto"/>
                          <a:ea typeface="Roboto"/>
                          <a:cs typeface="Roboto"/>
                          <a:sym typeface="Roboto"/>
                        </a:rPr>
                        <a:t>+ Chi phí hậu cần và chi phí sản xuất</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vMerge="true" hMerge="true">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CẤU TRÚC CHI PHÍ</a:t>
                      </a:r>
                      <a:endParaRPr lang="en-US" sz="1100"/>
                    </a:p>
                    <a:p>
                      <a:pPr algn="l">
                        <a:lnSpc>
                          <a:spcPts val="2799"/>
                        </a:lnSpc>
                      </a:pPr>
                      <a:r>
                        <a:rPr lang="en-US" sz="1999">
                          <a:solidFill>
                            <a:srgbClr val="004AAD"/>
                          </a:solidFill>
                          <a:latin typeface="Roboto"/>
                          <a:ea typeface="Roboto"/>
                          <a:cs typeface="Roboto"/>
                          <a:sym typeface="Roboto"/>
                        </a:rPr>
                        <a:t>- Cố định</a:t>
                      </a:r>
                    </a:p>
                    <a:p>
                      <a:pPr algn="l">
                        <a:lnSpc>
                          <a:spcPts val="2799"/>
                        </a:lnSpc>
                      </a:pPr>
                      <a:r>
                        <a:rPr lang="en-US" sz="1999">
                          <a:solidFill>
                            <a:srgbClr val="004AAD"/>
                          </a:solidFill>
                          <a:latin typeface="Roboto"/>
                          <a:ea typeface="Roboto"/>
                          <a:cs typeface="Roboto"/>
                          <a:sym typeface="Roboto"/>
                        </a:rPr>
                        <a:t>+ Pháp lý doanh nghiệp xã hội (đăng ký và tuân thủ 51% lợi nhuận tái đầu tư cho mục tiêu xã hội). </a:t>
                      </a:r>
                    </a:p>
                    <a:p>
                      <a:pPr algn="l">
                        <a:lnSpc>
                          <a:spcPts val="2799"/>
                        </a:lnSpc>
                      </a:pPr>
                      <a:r>
                        <a:rPr lang="en-US" sz="1999">
                          <a:solidFill>
                            <a:srgbClr val="004AAD"/>
                          </a:solidFill>
                          <a:latin typeface="Roboto"/>
                          <a:ea typeface="Roboto"/>
                          <a:cs typeface="Roboto"/>
                          <a:sym typeface="Roboto"/>
                        </a:rPr>
                        <a:t>+ Vận hành website</a:t>
                      </a:r>
                    </a:p>
                    <a:p>
                      <a:pPr algn="l">
                        <a:lnSpc>
                          <a:spcPts val="2799"/>
                        </a:lnSpc>
                      </a:pPr>
                      <a:r>
                        <a:rPr lang="en-US" sz="1999">
                          <a:solidFill>
                            <a:srgbClr val="004AAD"/>
                          </a:solidFill>
                          <a:latin typeface="Roboto"/>
                          <a:ea typeface="Roboto"/>
                          <a:cs typeface="Roboto"/>
                          <a:sym typeface="Roboto"/>
                        </a:rPr>
                        <a:t>+ Lương quản lý, các chi phí văn phòng</a:t>
                      </a:r>
                    </a:p>
                    <a:p>
                      <a:pPr algn="l">
                        <a:lnSpc>
                          <a:spcPts val="2799"/>
                        </a:lnSpc>
                      </a:pPr>
                      <a:r>
                        <a:rPr lang="en-US" sz="1999">
                          <a:solidFill>
                            <a:srgbClr val="004AAD"/>
                          </a:solidFill>
                          <a:latin typeface="Roboto"/>
                          <a:ea typeface="Roboto"/>
                          <a:cs typeface="Roboto"/>
                          <a:sym typeface="Roboto"/>
                        </a:rPr>
                        <a:t>- Biến đổi: </a:t>
                      </a:r>
                    </a:p>
                    <a:p>
                      <a:pPr algn="l">
                        <a:lnSpc>
                          <a:spcPts val="2799"/>
                        </a:lnSpc>
                      </a:pPr>
                      <a:r>
                        <a:rPr lang="en-US" sz="1999">
                          <a:solidFill>
                            <a:srgbClr val="004AAD"/>
                          </a:solidFill>
                          <a:latin typeface="Roboto"/>
                          <a:ea typeface="Roboto"/>
                          <a:cs typeface="Roboto"/>
                          <a:sym typeface="Roboto"/>
                        </a:rPr>
                        <a:t>+ Thù lao GV Điếc/Phiên dịch viên</a:t>
                      </a:r>
                    </a:p>
                    <a:p>
                      <a:pPr algn="l">
                        <a:lnSpc>
                          <a:spcPts val="2799"/>
                        </a:lnSpc>
                      </a:pPr>
                      <a:r>
                        <a:rPr lang="en-US" sz="1999">
                          <a:solidFill>
                            <a:srgbClr val="004AAD"/>
                          </a:solidFill>
                          <a:latin typeface="Roboto"/>
                          <a:ea typeface="Roboto"/>
                          <a:cs typeface="Roboto"/>
                          <a:sym typeface="Roboto"/>
                        </a:rPr>
                        <a:t>+ Chi phí hậu cần và chi phí sản xuất</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vMerge="true" hMerge="true">
                  <a:txBody>
                    <a:bodyPr anchor="t" rtlCol="false"/>
                    <a:lstStyle/>
                    <a:p>
                      <a:pPr algn="l">
                        <a:lnSpc>
                          <a:spcPts val="2799"/>
                        </a:lnSpc>
                        <a:defRPr/>
                      </a:pPr>
                      <a:r>
                        <a:rPr lang="en-US" sz="1999" b="true">
                          <a:solidFill>
                            <a:srgbClr val="004AAD"/>
                          </a:solidFill>
                          <a:latin typeface="Roboto Bold"/>
                          <a:ea typeface="Roboto Bold"/>
                          <a:cs typeface="Roboto Bold"/>
                          <a:sym typeface="Roboto Bold"/>
                        </a:rPr>
                        <a:t>CẤU TRÚC CHI PHÍ</a:t>
                      </a:r>
                      <a:endParaRPr lang="en-US" sz="1100"/>
                    </a:p>
                    <a:p>
                      <a:pPr algn="l">
                        <a:lnSpc>
                          <a:spcPts val="2799"/>
                        </a:lnSpc>
                      </a:pPr>
                      <a:r>
                        <a:rPr lang="en-US" sz="1999">
                          <a:solidFill>
                            <a:srgbClr val="004AAD"/>
                          </a:solidFill>
                          <a:latin typeface="Roboto"/>
                          <a:ea typeface="Roboto"/>
                          <a:cs typeface="Roboto"/>
                          <a:sym typeface="Roboto"/>
                        </a:rPr>
                        <a:t>- Cố định</a:t>
                      </a:r>
                    </a:p>
                    <a:p>
                      <a:pPr algn="l">
                        <a:lnSpc>
                          <a:spcPts val="2799"/>
                        </a:lnSpc>
                      </a:pPr>
                      <a:r>
                        <a:rPr lang="en-US" sz="1999">
                          <a:solidFill>
                            <a:srgbClr val="004AAD"/>
                          </a:solidFill>
                          <a:latin typeface="Roboto"/>
                          <a:ea typeface="Roboto"/>
                          <a:cs typeface="Roboto"/>
                          <a:sym typeface="Roboto"/>
                        </a:rPr>
                        <a:t>+ Pháp lý doanh nghiệp xã hội (đăng ký và tuân thủ 51% lợi nhuận tái đầu tư cho mục tiêu xã hội). </a:t>
                      </a:r>
                    </a:p>
                    <a:p>
                      <a:pPr algn="l">
                        <a:lnSpc>
                          <a:spcPts val="2799"/>
                        </a:lnSpc>
                      </a:pPr>
                      <a:r>
                        <a:rPr lang="en-US" sz="1999">
                          <a:solidFill>
                            <a:srgbClr val="004AAD"/>
                          </a:solidFill>
                          <a:latin typeface="Roboto"/>
                          <a:ea typeface="Roboto"/>
                          <a:cs typeface="Roboto"/>
                          <a:sym typeface="Roboto"/>
                        </a:rPr>
                        <a:t>+ Vận hành website</a:t>
                      </a:r>
                    </a:p>
                    <a:p>
                      <a:pPr algn="l">
                        <a:lnSpc>
                          <a:spcPts val="2799"/>
                        </a:lnSpc>
                      </a:pPr>
                      <a:r>
                        <a:rPr lang="en-US" sz="1999">
                          <a:solidFill>
                            <a:srgbClr val="004AAD"/>
                          </a:solidFill>
                          <a:latin typeface="Roboto"/>
                          <a:ea typeface="Roboto"/>
                          <a:cs typeface="Roboto"/>
                          <a:sym typeface="Roboto"/>
                        </a:rPr>
                        <a:t>+ Lương quản lý, các chi phí văn phòng</a:t>
                      </a:r>
                    </a:p>
                    <a:p>
                      <a:pPr algn="l">
                        <a:lnSpc>
                          <a:spcPts val="2799"/>
                        </a:lnSpc>
                      </a:pPr>
                      <a:r>
                        <a:rPr lang="en-US" sz="1999">
                          <a:solidFill>
                            <a:srgbClr val="004AAD"/>
                          </a:solidFill>
                          <a:latin typeface="Roboto"/>
                          <a:ea typeface="Roboto"/>
                          <a:cs typeface="Roboto"/>
                          <a:sym typeface="Roboto"/>
                        </a:rPr>
                        <a:t>- Biến đổi: </a:t>
                      </a:r>
                    </a:p>
                    <a:p>
                      <a:pPr algn="l">
                        <a:lnSpc>
                          <a:spcPts val="2799"/>
                        </a:lnSpc>
                      </a:pPr>
                      <a:r>
                        <a:rPr lang="en-US" sz="1999">
                          <a:solidFill>
                            <a:srgbClr val="004AAD"/>
                          </a:solidFill>
                          <a:latin typeface="Roboto"/>
                          <a:ea typeface="Roboto"/>
                          <a:cs typeface="Roboto"/>
                          <a:sym typeface="Roboto"/>
                        </a:rPr>
                        <a:t>+ Thù lao GV Điếc/Phiên dịch viên</a:t>
                      </a:r>
                    </a:p>
                    <a:p>
                      <a:pPr algn="l">
                        <a:lnSpc>
                          <a:spcPts val="2799"/>
                        </a:lnSpc>
                      </a:pPr>
                      <a:r>
                        <a:rPr lang="en-US" sz="1999">
                          <a:solidFill>
                            <a:srgbClr val="004AAD"/>
                          </a:solidFill>
                          <a:latin typeface="Roboto"/>
                          <a:ea typeface="Roboto"/>
                          <a:cs typeface="Roboto"/>
                          <a:sym typeface="Roboto"/>
                        </a:rPr>
                        <a:t>+ Chi phí hậu cần và chi phí sản xuất</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vMerge="true" gridSpan="2">
                  <a:txBody>
                    <a:bodyPr anchor="t" rtlCol="false"/>
                    <a:lstStyle/>
                    <a:p>
                      <a:pPr algn="l">
                        <a:lnSpc>
                          <a:spcPts val="2659"/>
                        </a:lnSpc>
                        <a:defRPr/>
                      </a:pPr>
                      <a:endParaRPr lang="en-US" sz="1100"/>
                    </a:p>
                    <a:p>
                      <a:pPr algn="l">
                        <a:lnSpc>
                          <a:spcPts val="2659"/>
                        </a:lnSpc>
                      </a:pPr>
                      <a:r>
                        <a:rPr lang="en-US" sz="1899" b="true">
                          <a:solidFill>
                            <a:srgbClr val="004AAD"/>
                          </a:solidFill>
                          <a:latin typeface="Roboto Bold"/>
                          <a:ea typeface="Roboto Bold"/>
                          <a:cs typeface="Roboto Bold"/>
                          <a:sym typeface="Roboto Bold"/>
                        </a:rPr>
                        <a:t>DÒNG DOANH THU</a:t>
                      </a:r>
                    </a:p>
                    <a:p>
                      <a:pPr algn="l">
                        <a:lnSpc>
                          <a:spcPts val="2659"/>
                        </a:lnSpc>
                      </a:pPr>
                      <a:r>
                        <a:rPr lang="en-US" sz="1899">
                          <a:solidFill>
                            <a:srgbClr val="004AAD"/>
                          </a:solidFill>
                          <a:latin typeface="Roboto"/>
                          <a:ea typeface="Roboto"/>
                          <a:cs typeface="Roboto"/>
                          <a:sym typeface="Roboto"/>
                        </a:rPr>
                        <a:t> - Phí tổ chức lớp học/workshop NNKH tại trường tư</a:t>
                      </a:r>
                    </a:p>
                    <a:p>
                      <a:pPr algn="l">
                        <a:lnSpc>
                          <a:spcPts val="2659"/>
                        </a:lnSpc>
                      </a:pPr>
                      <a:r>
                        <a:rPr lang="en-US" sz="1899">
                          <a:solidFill>
                            <a:srgbClr val="004AAD"/>
                          </a:solidFill>
                          <a:latin typeface="Roboto"/>
                          <a:ea typeface="Roboto"/>
                          <a:cs typeface="Roboto"/>
                          <a:sym typeface="Roboto"/>
                        </a:rPr>
                        <a:t>- Gói dịch vụ cho doanh nghiệp muốn tổ chức chương trình trải nghiệm NNKH hoặc sự kiện CSR</a:t>
                      </a:r>
                    </a:p>
                    <a:p>
                      <a:pPr algn="l">
                        <a:lnSpc>
                          <a:spcPts val="2659"/>
                        </a:lnSpc>
                      </a:pPr>
                      <a:r>
                        <a:rPr lang="en-US" sz="1899">
                          <a:solidFill>
                            <a:srgbClr val="004AAD"/>
                          </a:solidFill>
                          <a:latin typeface="Roboto"/>
                          <a:ea typeface="Roboto"/>
                          <a:cs typeface="Roboto"/>
                          <a:sym typeface="Roboto"/>
                        </a:rPr>
                        <a:t>- Doanh thu từ nền tảng website tư điển NNKH SignEdu Dictionary</a:t>
                      </a:r>
                    </a:p>
                    <a:p>
                      <a:pPr algn="l">
                        <a:lnSpc>
                          <a:spcPts val="2659"/>
                        </a:lnSpc>
                      </a:pPr>
                      <a:r>
                        <a:rPr lang="en-US" sz="1899">
                          <a:solidFill>
                            <a:srgbClr val="004AAD"/>
                          </a:solidFill>
                          <a:latin typeface="Roboto"/>
                          <a:ea typeface="Roboto"/>
                          <a:cs typeface="Roboto"/>
                          <a:sym typeface="Roboto"/>
                        </a:rPr>
                        <a:t>- Nguồn tài trợ </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vMerge="true" hMerge="true">
                  <a:txBody>
                    <a:bodyPr anchor="t" rtlCol="false"/>
                    <a:lstStyle/>
                    <a:p>
                      <a:pPr algn="l">
                        <a:lnSpc>
                          <a:spcPts val="2659"/>
                        </a:lnSpc>
                        <a:defRPr/>
                      </a:pPr>
                      <a:endParaRPr lang="en-US" sz="1100"/>
                    </a:p>
                    <a:p>
                      <a:pPr algn="l">
                        <a:lnSpc>
                          <a:spcPts val="2659"/>
                        </a:lnSpc>
                      </a:pPr>
                      <a:r>
                        <a:rPr lang="en-US" sz="1899" b="true">
                          <a:solidFill>
                            <a:srgbClr val="004AAD"/>
                          </a:solidFill>
                          <a:latin typeface="Roboto Bold"/>
                          <a:ea typeface="Roboto Bold"/>
                          <a:cs typeface="Roboto Bold"/>
                          <a:sym typeface="Roboto Bold"/>
                        </a:rPr>
                        <a:t>DÒNG DOANH THU</a:t>
                      </a:r>
                    </a:p>
                    <a:p>
                      <a:pPr algn="l">
                        <a:lnSpc>
                          <a:spcPts val="2659"/>
                        </a:lnSpc>
                      </a:pPr>
                      <a:r>
                        <a:rPr lang="en-US" sz="1899">
                          <a:solidFill>
                            <a:srgbClr val="004AAD"/>
                          </a:solidFill>
                          <a:latin typeface="Roboto"/>
                          <a:ea typeface="Roboto"/>
                          <a:cs typeface="Roboto"/>
                          <a:sym typeface="Roboto"/>
                        </a:rPr>
                        <a:t> - Phí tổ chức lớp học/workshop NNKH tại trường tư</a:t>
                      </a:r>
                    </a:p>
                    <a:p>
                      <a:pPr algn="l">
                        <a:lnSpc>
                          <a:spcPts val="2659"/>
                        </a:lnSpc>
                      </a:pPr>
                      <a:r>
                        <a:rPr lang="en-US" sz="1899">
                          <a:solidFill>
                            <a:srgbClr val="004AAD"/>
                          </a:solidFill>
                          <a:latin typeface="Roboto"/>
                          <a:ea typeface="Roboto"/>
                          <a:cs typeface="Roboto"/>
                          <a:sym typeface="Roboto"/>
                        </a:rPr>
                        <a:t>- Gói dịch vụ cho doanh nghiệp muốn tổ chức chương trình trải nghiệm NNKH hoặc sự kiện CSR</a:t>
                      </a:r>
                    </a:p>
                    <a:p>
                      <a:pPr algn="l">
                        <a:lnSpc>
                          <a:spcPts val="2659"/>
                        </a:lnSpc>
                      </a:pPr>
                      <a:r>
                        <a:rPr lang="en-US" sz="1899">
                          <a:solidFill>
                            <a:srgbClr val="004AAD"/>
                          </a:solidFill>
                          <a:latin typeface="Roboto"/>
                          <a:ea typeface="Roboto"/>
                          <a:cs typeface="Roboto"/>
                          <a:sym typeface="Roboto"/>
                        </a:rPr>
                        <a:t>- Doanh thu từ nền tảng website tư điển NNKH SignEdu Dictionary</a:t>
                      </a:r>
                    </a:p>
                    <a:p>
                      <a:pPr algn="l">
                        <a:lnSpc>
                          <a:spcPts val="2659"/>
                        </a:lnSpc>
                      </a:pPr>
                      <a:r>
                        <a:rPr lang="en-US" sz="1899">
                          <a:solidFill>
                            <a:srgbClr val="004AAD"/>
                          </a:solidFill>
                          <a:latin typeface="Roboto"/>
                          <a:ea typeface="Roboto"/>
                          <a:cs typeface="Roboto"/>
                          <a:sym typeface="Roboto"/>
                        </a:rPr>
                        <a:t>- Nguồn tài trợ </a:t>
                      </a:r>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03430" y="4607483"/>
            <a:ext cx="12881141" cy="967259"/>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VIII. LỢI THẾ CẠNH TRANH</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415844"/>
            <a:ext cx="18676189" cy="11873499"/>
            <a:chOff x="0" y="0"/>
            <a:chExt cx="4918832" cy="3127177"/>
          </a:xfrm>
        </p:grpSpPr>
        <p:sp>
          <p:nvSpPr>
            <p:cNvPr name="Freeform 7" id="7"/>
            <p:cNvSpPr/>
            <p:nvPr/>
          </p:nvSpPr>
          <p:spPr>
            <a:xfrm flipH="false" flipV="false" rot="0">
              <a:off x="0" y="0"/>
              <a:ext cx="4918832" cy="3127177"/>
            </a:xfrm>
            <a:custGeom>
              <a:avLst/>
              <a:gdLst/>
              <a:ahLst/>
              <a:cxnLst/>
              <a:rect r="r" b="b" t="t" l="l"/>
              <a:pathLst>
                <a:path h="3127177" w="4918832">
                  <a:moveTo>
                    <a:pt x="0" y="0"/>
                  </a:moveTo>
                  <a:lnTo>
                    <a:pt x="4918832" y="0"/>
                  </a:lnTo>
                  <a:lnTo>
                    <a:pt x="4918832" y="3127177"/>
                  </a:lnTo>
                  <a:lnTo>
                    <a:pt x="0" y="3127177"/>
                  </a:lnTo>
                  <a:close/>
                </a:path>
              </a:pathLst>
            </a:custGeom>
            <a:solidFill>
              <a:srgbClr val="004AAD"/>
            </a:solidFill>
          </p:spPr>
        </p:sp>
        <p:sp>
          <p:nvSpPr>
            <p:cNvPr name="TextBox 8" id="8"/>
            <p:cNvSpPr txBox="true"/>
            <p:nvPr/>
          </p:nvSpPr>
          <p:spPr>
            <a:xfrm>
              <a:off x="0" y="-47625"/>
              <a:ext cx="4918832" cy="317480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992159" y="1249511"/>
            <a:ext cx="6593808" cy="7787979"/>
            <a:chOff x="0" y="0"/>
            <a:chExt cx="1736641" cy="2051155"/>
          </a:xfrm>
        </p:grpSpPr>
        <p:sp>
          <p:nvSpPr>
            <p:cNvPr name="Freeform 10" id="10"/>
            <p:cNvSpPr/>
            <p:nvPr/>
          </p:nvSpPr>
          <p:spPr>
            <a:xfrm flipH="false" flipV="false" rot="0">
              <a:off x="0" y="0"/>
              <a:ext cx="1736641" cy="2051155"/>
            </a:xfrm>
            <a:custGeom>
              <a:avLst/>
              <a:gdLst/>
              <a:ahLst/>
              <a:cxnLst/>
              <a:rect r="r" b="b" t="t" l="l"/>
              <a:pathLst>
                <a:path h="2051155" w="1736641">
                  <a:moveTo>
                    <a:pt x="59880" y="0"/>
                  </a:moveTo>
                  <a:lnTo>
                    <a:pt x="1676761" y="0"/>
                  </a:lnTo>
                  <a:cubicBezTo>
                    <a:pt x="1692642" y="0"/>
                    <a:pt x="1707873" y="6309"/>
                    <a:pt x="1719102" y="17538"/>
                  </a:cubicBezTo>
                  <a:cubicBezTo>
                    <a:pt x="1730332" y="28768"/>
                    <a:pt x="1736641" y="43999"/>
                    <a:pt x="1736641" y="59880"/>
                  </a:cubicBezTo>
                  <a:lnTo>
                    <a:pt x="1736641" y="1991275"/>
                  </a:lnTo>
                  <a:cubicBezTo>
                    <a:pt x="1736641" y="2007156"/>
                    <a:pt x="1730332" y="2022387"/>
                    <a:pt x="1719102" y="2033616"/>
                  </a:cubicBezTo>
                  <a:cubicBezTo>
                    <a:pt x="1707873" y="2044846"/>
                    <a:pt x="1692642" y="2051155"/>
                    <a:pt x="1676761" y="2051155"/>
                  </a:cubicBezTo>
                  <a:lnTo>
                    <a:pt x="59880" y="2051155"/>
                  </a:lnTo>
                  <a:cubicBezTo>
                    <a:pt x="43999" y="2051155"/>
                    <a:pt x="28768" y="2044846"/>
                    <a:pt x="17538" y="2033616"/>
                  </a:cubicBezTo>
                  <a:cubicBezTo>
                    <a:pt x="6309" y="2022387"/>
                    <a:pt x="0" y="2007156"/>
                    <a:pt x="0" y="1991275"/>
                  </a:cubicBezTo>
                  <a:lnTo>
                    <a:pt x="0" y="59880"/>
                  </a:lnTo>
                  <a:cubicBezTo>
                    <a:pt x="0" y="43999"/>
                    <a:pt x="6309" y="28768"/>
                    <a:pt x="17538" y="17538"/>
                  </a:cubicBezTo>
                  <a:cubicBezTo>
                    <a:pt x="28768" y="6309"/>
                    <a:pt x="43999" y="0"/>
                    <a:pt x="59880" y="0"/>
                  </a:cubicBezTo>
                  <a:close/>
                </a:path>
              </a:pathLst>
            </a:custGeom>
            <a:solidFill>
              <a:srgbClr val="FFFFFF"/>
            </a:solidFill>
          </p:spPr>
        </p:sp>
        <p:sp>
          <p:nvSpPr>
            <p:cNvPr name="TextBox 11" id="11"/>
            <p:cNvSpPr txBox="true"/>
            <p:nvPr/>
          </p:nvSpPr>
          <p:spPr>
            <a:xfrm>
              <a:off x="0" y="-47625"/>
              <a:ext cx="1736641" cy="209878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517827" y="1638300"/>
            <a:ext cx="5542472" cy="53340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Mô hình không cạn</a:t>
            </a:r>
            <a:r>
              <a:rPr lang="en-US" sz="3000">
                <a:solidFill>
                  <a:srgbClr val="004AAD"/>
                </a:solidFill>
                <a:latin typeface="Roboto"/>
                <a:ea typeface="Roboto"/>
                <a:cs typeface="Roboto"/>
                <a:sym typeface="Roboto"/>
              </a:rPr>
              <a:t>h tranh trực tiếp với trung tâm đào tạo:</a:t>
            </a:r>
          </a:p>
          <a:p>
            <a:pPr algn="just" marL="647702" indent="-323851" lvl="1">
              <a:lnSpc>
                <a:spcPts val="4200"/>
              </a:lnSpc>
              <a:buFont typeface="Arial"/>
              <a:buChar char="•"/>
            </a:pPr>
            <a:r>
              <a:rPr lang="en-US" sz="3000" i="true">
                <a:solidFill>
                  <a:srgbClr val="004AAD"/>
                </a:solidFill>
                <a:latin typeface="Roboto Italics"/>
                <a:ea typeface="Roboto Italics"/>
                <a:cs typeface="Roboto Italics"/>
                <a:sym typeface="Roboto Italics"/>
              </a:rPr>
              <a:t>S</a:t>
            </a:r>
            <a:r>
              <a:rPr lang="en-US" sz="3000">
                <a:solidFill>
                  <a:srgbClr val="004AAD"/>
                </a:solidFill>
                <a:latin typeface="Roboto"/>
                <a:ea typeface="Roboto"/>
                <a:cs typeface="Roboto"/>
                <a:sym typeface="Roboto"/>
              </a:rPr>
              <a:t>ignEdu không mở lớp cố định, mà đóng vai trò đơn vị tổ chức – kết nối, tạo ra lớp học theo nhu cầu của trường học, doanh nghiệp và cộng đồng. Đây là khoảng trống thị trường chưa có mô hình nào khai thác.</a:t>
            </a:r>
          </a:p>
        </p:txBody>
      </p:sp>
      <p:grpSp>
        <p:nvGrpSpPr>
          <p:cNvPr name="Group 13" id="13"/>
          <p:cNvGrpSpPr/>
          <p:nvPr/>
        </p:nvGrpSpPr>
        <p:grpSpPr>
          <a:xfrm rot="0">
            <a:off x="9718200" y="1239898"/>
            <a:ext cx="6593808" cy="7787979"/>
            <a:chOff x="0" y="0"/>
            <a:chExt cx="1736641" cy="2051155"/>
          </a:xfrm>
        </p:grpSpPr>
        <p:sp>
          <p:nvSpPr>
            <p:cNvPr name="Freeform 14" id="14"/>
            <p:cNvSpPr/>
            <p:nvPr/>
          </p:nvSpPr>
          <p:spPr>
            <a:xfrm flipH="false" flipV="false" rot="0">
              <a:off x="0" y="0"/>
              <a:ext cx="1736641" cy="2051155"/>
            </a:xfrm>
            <a:custGeom>
              <a:avLst/>
              <a:gdLst/>
              <a:ahLst/>
              <a:cxnLst/>
              <a:rect r="r" b="b" t="t" l="l"/>
              <a:pathLst>
                <a:path h="2051155" w="1736641">
                  <a:moveTo>
                    <a:pt x="59880" y="0"/>
                  </a:moveTo>
                  <a:lnTo>
                    <a:pt x="1676761" y="0"/>
                  </a:lnTo>
                  <a:cubicBezTo>
                    <a:pt x="1692642" y="0"/>
                    <a:pt x="1707873" y="6309"/>
                    <a:pt x="1719102" y="17538"/>
                  </a:cubicBezTo>
                  <a:cubicBezTo>
                    <a:pt x="1730332" y="28768"/>
                    <a:pt x="1736641" y="43999"/>
                    <a:pt x="1736641" y="59880"/>
                  </a:cubicBezTo>
                  <a:lnTo>
                    <a:pt x="1736641" y="1991275"/>
                  </a:lnTo>
                  <a:cubicBezTo>
                    <a:pt x="1736641" y="2007156"/>
                    <a:pt x="1730332" y="2022387"/>
                    <a:pt x="1719102" y="2033616"/>
                  </a:cubicBezTo>
                  <a:cubicBezTo>
                    <a:pt x="1707873" y="2044846"/>
                    <a:pt x="1692642" y="2051155"/>
                    <a:pt x="1676761" y="2051155"/>
                  </a:cubicBezTo>
                  <a:lnTo>
                    <a:pt x="59880" y="2051155"/>
                  </a:lnTo>
                  <a:cubicBezTo>
                    <a:pt x="43999" y="2051155"/>
                    <a:pt x="28768" y="2044846"/>
                    <a:pt x="17538" y="2033616"/>
                  </a:cubicBezTo>
                  <a:cubicBezTo>
                    <a:pt x="6309" y="2022387"/>
                    <a:pt x="0" y="2007156"/>
                    <a:pt x="0" y="1991275"/>
                  </a:cubicBezTo>
                  <a:lnTo>
                    <a:pt x="0" y="59880"/>
                  </a:lnTo>
                  <a:cubicBezTo>
                    <a:pt x="0" y="43999"/>
                    <a:pt x="6309" y="28768"/>
                    <a:pt x="17538" y="17538"/>
                  </a:cubicBezTo>
                  <a:cubicBezTo>
                    <a:pt x="28768" y="6309"/>
                    <a:pt x="43999" y="0"/>
                    <a:pt x="59880" y="0"/>
                  </a:cubicBezTo>
                  <a:close/>
                </a:path>
              </a:pathLst>
            </a:custGeom>
            <a:solidFill>
              <a:srgbClr val="FFFFFF"/>
            </a:solidFill>
          </p:spPr>
        </p:sp>
        <p:sp>
          <p:nvSpPr>
            <p:cNvPr name="TextBox 15" id="15"/>
            <p:cNvSpPr txBox="true"/>
            <p:nvPr/>
          </p:nvSpPr>
          <p:spPr>
            <a:xfrm>
              <a:off x="0" y="-47625"/>
              <a:ext cx="1736641" cy="209878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0146821" y="1638300"/>
            <a:ext cx="5778074" cy="69342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Tích hợp 3 mảng: </a:t>
            </a:r>
          </a:p>
          <a:p>
            <a:pPr algn="just" marL="647702" indent="-323851" lvl="1">
              <a:lnSpc>
                <a:spcPts val="4200"/>
              </a:lnSpc>
              <a:buFont typeface="Arial"/>
              <a:buChar char="•"/>
            </a:pPr>
            <a:r>
              <a:rPr lang="en-US" sz="3000">
                <a:solidFill>
                  <a:srgbClr val="004AAD"/>
                </a:solidFill>
                <a:latin typeface="Roboto"/>
                <a:ea typeface="Roboto"/>
                <a:cs typeface="Roboto"/>
                <a:sym typeface="Roboto"/>
              </a:rPr>
              <a:t>Giáo dục - Truyền</a:t>
            </a:r>
            <a:r>
              <a:rPr lang="en-US" sz="3000">
                <a:solidFill>
                  <a:srgbClr val="004AAD"/>
                </a:solidFill>
                <a:latin typeface="Roboto"/>
                <a:ea typeface="Roboto"/>
                <a:cs typeface="Roboto"/>
                <a:sym typeface="Roboto"/>
              </a:rPr>
              <a:t> thông - Trải nghiệm cộng đồng</a:t>
            </a:r>
          </a:p>
          <a:p>
            <a:pPr algn="just">
              <a:lnSpc>
                <a:spcPts val="4200"/>
              </a:lnSpc>
            </a:pPr>
            <a:r>
              <a:rPr lang="en-US" sz="3000">
                <a:solidFill>
                  <a:srgbClr val="004AAD"/>
                </a:solidFill>
                <a:latin typeface="Roboto"/>
                <a:ea typeface="Roboto"/>
                <a:cs typeface="Roboto"/>
                <a:sym typeface="Roboto"/>
              </a:rPr>
              <a:t>Khác với các trung tâm chỉ dạy NNKH cơ bản, SignEdu kết hợp:</a:t>
            </a:r>
          </a:p>
          <a:p>
            <a:pPr algn="just" marL="647702" indent="-323851" lvl="1">
              <a:lnSpc>
                <a:spcPts val="4200"/>
              </a:lnSpc>
              <a:buFont typeface="Arial"/>
              <a:buChar char="•"/>
            </a:pPr>
            <a:r>
              <a:rPr lang="en-US" sz="3000">
                <a:solidFill>
                  <a:srgbClr val="004AAD"/>
                </a:solidFill>
                <a:latin typeface="Roboto"/>
                <a:ea typeface="Roboto"/>
                <a:cs typeface="Roboto"/>
                <a:sym typeface="Roboto"/>
              </a:rPr>
              <a:t>Workshop tương tác</a:t>
            </a:r>
          </a:p>
          <a:p>
            <a:pPr algn="just" marL="647702" indent="-323851" lvl="1">
              <a:lnSpc>
                <a:spcPts val="4200"/>
              </a:lnSpc>
              <a:buFont typeface="Arial"/>
              <a:buChar char="•"/>
            </a:pPr>
            <a:r>
              <a:rPr lang="en-US" sz="3000">
                <a:solidFill>
                  <a:srgbClr val="004AAD"/>
                </a:solidFill>
                <a:latin typeface="Roboto"/>
                <a:ea typeface="Roboto"/>
                <a:cs typeface="Roboto"/>
                <a:sym typeface="Roboto"/>
              </a:rPr>
              <a:t>Truyền thông nâng cao nhận thức</a:t>
            </a:r>
          </a:p>
          <a:p>
            <a:pPr algn="just" marL="647702" indent="-323851" lvl="1">
              <a:lnSpc>
                <a:spcPts val="4200"/>
              </a:lnSpc>
              <a:buFont typeface="Arial"/>
              <a:buChar char="•"/>
            </a:pPr>
            <a:r>
              <a:rPr lang="en-US" sz="3000">
                <a:solidFill>
                  <a:srgbClr val="004AAD"/>
                </a:solidFill>
                <a:latin typeface="Roboto"/>
                <a:ea typeface="Roboto"/>
                <a:cs typeface="Roboto"/>
                <a:sym typeface="Roboto"/>
              </a:rPr>
              <a:t>Trải nghiệm văn hóa người Điếc</a:t>
            </a:r>
          </a:p>
          <a:p>
            <a:pPr algn="just">
              <a:lnSpc>
                <a:spcPts val="4200"/>
              </a:lnSpc>
            </a:pPr>
            <a:r>
              <a:rPr lang="en-US" sz="3000">
                <a:solidFill>
                  <a:srgbClr val="004AAD"/>
                </a:solidFill>
                <a:latin typeface="Roboto"/>
                <a:ea typeface="Roboto"/>
                <a:cs typeface="Roboto"/>
                <a:sym typeface="Roboto"/>
              </a:rPr>
              <a:t> → Tạo giá trị xã hội + học tập + trải nghiệm đồng thời.</a:t>
            </a:r>
          </a:p>
          <a:p>
            <a:pPr algn="just">
              <a:lnSpc>
                <a:spcPts val="4200"/>
              </a:lnSpc>
            </a:pP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415844"/>
            <a:ext cx="18676189" cy="11873499"/>
            <a:chOff x="0" y="0"/>
            <a:chExt cx="4918832" cy="3127177"/>
          </a:xfrm>
        </p:grpSpPr>
        <p:sp>
          <p:nvSpPr>
            <p:cNvPr name="Freeform 7" id="7"/>
            <p:cNvSpPr/>
            <p:nvPr/>
          </p:nvSpPr>
          <p:spPr>
            <a:xfrm flipH="false" flipV="false" rot="0">
              <a:off x="0" y="0"/>
              <a:ext cx="4918832" cy="3127177"/>
            </a:xfrm>
            <a:custGeom>
              <a:avLst/>
              <a:gdLst/>
              <a:ahLst/>
              <a:cxnLst/>
              <a:rect r="r" b="b" t="t" l="l"/>
              <a:pathLst>
                <a:path h="3127177" w="4918832">
                  <a:moveTo>
                    <a:pt x="0" y="0"/>
                  </a:moveTo>
                  <a:lnTo>
                    <a:pt x="4918832" y="0"/>
                  </a:lnTo>
                  <a:lnTo>
                    <a:pt x="4918832" y="3127177"/>
                  </a:lnTo>
                  <a:lnTo>
                    <a:pt x="0" y="3127177"/>
                  </a:lnTo>
                  <a:close/>
                </a:path>
              </a:pathLst>
            </a:custGeom>
            <a:solidFill>
              <a:srgbClr val="004AAD"/>
            </a:solidFill>
          </p:spPr>
        </p:sp>
        <p:sp>
          <p:nvSpPr>
            <p:cNvPr name="TextBox 8" id="8"/>
            <p:cNvSpPr txBox="true"/>
            <p:nvPr/>
          </p:nvSpPr>
          <p:spPr>
            <a:xfrm>
              <a:off x="0" y="-47625"/>
              <a:ext cx="4918832" cy="317480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992159" y="1249511"/>
            <a:ext cx="6593808" cy="7787979"/>
            <a:chOff x="0" y="0"/>
            <a:chExt cx="1736641" cy="2051155"/>
          </a:xfrm>
        </p:grpSpPr>
        <p:sp>
          <p:nvSpPr>
            <p:cNvPr name="Freeform 10" id="10"/>
            <p:cNvSpPr/>
            <p:nvPr/>
          </p:nvSpPr>
          <p:spPr>
            <a:xfrm flipH="false" flipV="false" rot="0">
              <a:off x="0" y="0"/>
              <a:ext cx="1736641" cy="2051155"/>
            </a:xfrm>
            <a:custGeom>
              <a:avLst/>
              <a:gdLst/>
              <a:ahLst/>
              <a:cxnLst/>
              <a:rect r="r" b="b" t="t" l="l"/>
              <a:pathLst>
                <a:path h="2051155" w="1736641">
                  <a:moveTo>
                    <a:pt x="59880" y="0"/>
                  </a:moveTo>
                  <a:lnTo>
                    <a:pt x="1676761" y="0"/>
                  </a:lnTo>
                  <a:cubicBezTo>
                    <a:pt x="1692642" y="0"/>
                    <a:pt x="1707873" y="6309"/>
                    <a:pt x="1719102" y="17538"/>
                  </a:cubicBezTo>
                  <a:cubicBezTo>
                    <a:pt x="1730332" y="28768"/>
                    <a:pt x="1736641" y="43999"/>
                    <a:pt x="1736641" y="59880"/>
                  </a:cubicBezTo>
                  <a:lnTo>
                    <a:pt x="1736641" y="1991275"/>
                  </a:lnTo>
                  <a:cubicBezTo>
                    <a:pt x="1736641" y="2007156"/>
                    <a:pt x="1730332" y="2022387"/>
                    <a:pt x="1719102" y="2033616"/>
                  </a:cubicBezTo>
                  <a:cubicBezTo>
                    <a:pt x="1707873" y="2044846"/>
                    <a:pt x="1692642" y="2051155"/>
                    <a:pt x="1676761" y="2051155"/>
                  </a:cubicBezTo>
                  <a:lnTo>
                    <a:pt x="59880" y="2051155"/>
                  </a:lnTo>
                  <a:cubicBezTo>
                    <a:pt x="43999" y="2051155"/>
                    <a:pt x="28768" y="2044846"/>
                    <a:pt x="17538" y="2033616"/>
                  </a:cubicBezTo>
                  <a:cubicBezTo>
                    <a:pt x="6309" y="2022387"/>
                    <a:pt x="0" y="2007156"/>
                    <a:pt x="0" y="1991275"/>
                  </a:cubicBezTo>
                  <a:lnTo>
                    <a:pt x="0" y="59880"/>
                  </a:lnTo>
                  <a:cubicBezTo>
                    <a:pt x="0" y="43999"/>
                    <a:pt x="6309" y="28768"/>
                    <a:pt x="17538" y="17538"/>
                  </a:cubicBezTo>
                  <a:cubicBezTo>
                    <a:pt x="28768" y="6309"/>
                    <a:pt x="43999" y="0"/>
                    <a:pt x="59880" y="0"/>
                  </a:cubicBezTo>
                  <a:close/>
                </a:path>
              </a:pathLst>
            </a:custGeom>
            <a:solidFill>
              <a:srgbClr val="FFFFFF"/>
            </a:solidFill>
          </p:spPr>
        </p:sp>
        <p:sp>
          <p:nvSpPr>
            <p:cNvPr name="TextBox 11" id="11"/>
            <p:cNvSpPr txBox="true"/>
            <p:nvPr/>
          </p:nvSpPr>
          <p:spPr>
            <a:xfrm>
              <a:off x="0" y="-47625"/>
              <a:ext cx="1736641" cy="209878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517827" y="1638300"/>
            <a:ext cx="5542472" cy="6400800"/>
          </a:xfrm>
          <a:prstGeom prst="rect">
            <a:avLst/>
          </a:prstGeom>
        </p:spPr>
        <p:txBody>
          <a:bodyPr anchor="t" rtlCol="false" tIns="0" lIns="0" bIns="0" rIns="0">
            <a:spAutoFit/>
          </a:bodyPr>
          <a:lstStyle/>
          <a:p>
            <a:pPr algn="just">
              <a:lnSpc>
                <a:spcPts val="4200"/>
              </a:lnSpc>
            </a:pPr>
            <a:r>
              <a:rPr lang="en-US" sz="3000" i="true">
                <a:solidFill>
                  <a:srgbClr val="004AAD"/>
                </a:solidFill>
                <a:latin typeface="Roboto Italics"/>
                <a:ea typeface="Roboto Italics"/>
                <a:cs typeface="Roboto Italics"/>
                <a:sym typeface="Roboto Italics"/>
              </a:rPr>
              <a:t>Tài</a:t>
            </a:r>
            <a:r>
              <a:rPr lang="en-US" sz="3000" i="true">
                <a:solidFill>
                  <a:srgbClr val="004AAD"/>
                </a:solidFill>
                <a:latin typeface="Roboto Italics"/>
                <a:ea typeface="Roboto Italics"/>
                <a:cs typeface="Roboto Italics"/>
                <a:sym typeface="Roboto Italics"/>
              </a:rPr>
              <a:t> nguyên </a:t>
            </a:r>
            <a:r>
              <a:rPr lang="en-US" sz="3000" i="true">
                <a:solidFill>
                  <a:srgbClr val="004AAD"/>
                </a:solidFill>
                <a:latin typeface="Roboto Italics"/>
                <a:ea typeface="Roboto Italics"/>
                <a:cs typeface="Roboto Italics"/>
                <a:sym typeface="Roboto Italics"/>
              </a:rPr>
              <a:t>học thuật độc quyền từ Sign Dictionary:</a:t>
            </a:r>
          </a:p>
          <a:p>
            <a:pPr algn="just" marL="647702" indent="-323851" lvl="1">
              <a:lnSpc>
                <a:spcPts val="4200"/>
              </a:lnSpc>
              <a:buFont typeface="Arial"/>
              <a:buChar char="•"/>
            </a:pPr>
            <a:r>
              <a:rPr lang="en-US" sz="3000">
                <a:solidFill>
                  <a:srgbClr val="004AAD"/>
                </a:solidFill>
                <a:latin typeface="Roboto"/>
                <a:ea typeface="Roboto"/>
                <a:cs typeface="Roboto"/>
                <a:sym typeface="Roboto"/>
              </a:rPr>
              <a:t>Dữ liệu video do chính người Điếc xây dựng</a:t>
            </a:r>
          </a:p>
          <a:p>
            <a:pPr algn="just" marL="647702" indent="-323851" lvl="1">
              <a:lnSpc>
                <a:spcPts val="4200"/>
              </a:lnSpc>
              <a:buFont typeface="Arial"/>
              <a:buChar char="•"/>
            </a:pPr>
            <a:r>
              <a:rPr lang="en-US" sz="3000">
                <a:solidFill>
                  <a:srgbClr val="004AAD"/>
                </a:solidFill>
                <a:latin typeface="Roboto"/>
                <a:ea typeface="Roboto"/>
                <a:cs typeface="Roboto"/>
                <a:sym typeface="Roboto"/>
              </a:rPr>
              <a:t>Chuẩn hóa meta-data, gloss, ví dụ câu, biến thể vùng miền</a:t>
            </a:r>
          </a:p>
          <a:p>
            <a:pPr algn="just" marL="647702" indent="-323851" lvl="1">
              <a:lnSpc>
                <a:spcPts val="4200"/>
              </a:lnSpc>
              <a:buFont typeface="Arial"/>
              <a:buChar char="•"/>
            </a:pPr>
            <a:r>
              <a:rPr lang="en-US" sz="3000">
                <a:solidFill>
                  <a:srgbClr val="004AAD"/>
                </a:solidFill>
                <a:latin typeface="Roboto"/>
                <a:ea typeface="Roboto"/>
                <a:cs typeface="Roboto"/>
                <a:sym typeface="Roboto"/>
              </a:rPr>
              <a:t>Vừa lan tỏa văn hóa, vừa chứng minh năng lực chuyên môn</a:t>
            </a:r>
          </a:p>
          <a:p>
            <a:pPr algn="just">
              <a:lnSpc>
                <a:spcPts val="4200"/>
              </a:lnSpc>
            </a:pPr>
            <a:r>
              <a:rPr lang="en-US" sz="3000">
                <a:solidFill>
                  <a:srgbClr val="004AAD"/>
                </a:solidFill>
                <a:latin typeface="Roboto"/>
                <a:ea typeface="Roboto"/>
                <a:cs typeface="Roboto"/>
                <a:sym typeface="Roboto"/>
              </a:rPr>
              <a:t>→ Lợi thế bền vững mà các đơn vị tổ chức khác không có.</a:t>
            </a:r>
          </a:p>
          <a:p>
            <a:pPr algn="just">
              <a:lnSpc>
                <a:spcPts val="4200"/>
              </a:lnSpc>
            </a:pPr>
          </a:p>
        </p:txBody>
      </p:sp>
      <p:grpSp>
        <p:nvGrpSpPr>
          <p:cNvPr name="Group 13" id="13"/>
          <p:cNvGrpSpPr/>
          <p:nvPr/>
        </p:nvGrpSpPr>
        <p:grpSpPr>
          <a:xfrm rot="0">
            <a:off x="9718200" y="1239898"/>
            <a:ext cx="6593808" cy="7787979"/>
            <a:chOff x="0" y="0"/>
            <a:chExt cx="1736641" cy="2051155"/>
          </a:xfrm>
        </p:grpSpPr>
        <p:sp>
          <p:nvSpPr>
            <p:cNvPr name="Freeform 14" id="14"/>
            <p:cNvSpPr/>
            <p:nvPr/>
          </p:nvSpPr>
          <p:spPr>
            <a:xfrm flipH="false" flipV="false" rot="0">
              <a:off x="0" y="0"/>
              <a:ext cx="1736641" cy="2051155"/>
            </a:xfrm>
            <a:custGeom>
              <a:avLst/>
              <a:gdLst/>
              <a:ahLst/>
              <a:cxnLst/>
              <a:rect r="r" b="b" t="t" l="l"/>
              <a:pathLst>
                <a:path h="2051155" w="1736641">
                  <a:moveTo>
                    <a:pt x="59880" y="0"/>
                  </a:moveTo>
                  <a:lnTo>
                    <a:pt x="1676761" y="0"/>
                  </a:lnTo>
                  <a:cubicBezTo>
                    <a:pt x="1692642" y="0"/>
                    <a:pt x="1707873" y="6309"/>
                    <a:pt x="1719102" y="17538"/>
                  </a:cubicBezTo>
                  <a:cubicBezTo>
                    <a:pt x="1730332" y="28768"/>
                    <a:pt x="1736641" y="43999"/>
                    <a:pt x="1736641" y="59880"/>
                  </a:cubicBezTo>
                  <a:lnTo>
                    <a:pt x="1736641" y="1991275"/>
                  </a:lnTo>
                  <a:cubicBezTo>
                    <a:pt x="1736641" y="2007156"/>
                    <a:pt x="1730332" y="2022387"/>
                    <a:pt x="1719102" y="2033616"/>
                  </a:cubicBezTo>
                  <a:cubicBezTo>
                    <a:pt x="1707873" y="2044846"/>
                    <a:pt x="1692642" y="2051155"/>
                    <a:pt x="1676761" y="2051155"/>
                  </a:cubicBezTo>
                  <a:lnTo>
                    <a:pt x="59880" y="2051155"/>
                  </a:lnTo>
                  <a:cubicBezTo>
                    <a:pt x="43999" y="2051155"/>
                    <a:pt x="28768" y="2044846"/>
                    <a:pt x="17538" y="2033616"/>
                  </a:cubicBezTo>
                  <a:cubicBezTo>
                    <a:pt x="6309" y="2022387"/>
                    <a:pt x="0" y="2007156"/>
                    <a:pt x="0" y="1991275"/>
                  </a:cubicBezTo>
                  <a:lnTo>
                    <a:pt x="0" y="59880"/>
                  </a:lnTo>
                  <a:cubicBezTo>
                    <a:pt x="0" y="43999"/>
                    <a:pt x="6309" y="28768"/>
                    <a:pt x="17538" y="17538"/>
                  </a:cubicBezTo>
                  <a:cubicBezTo>
                    <a:pt x="28768" y="6309"/>
                    <a:pt x="43999" y="0"/>
                    <a:pt x="59880" y="0"/>
                  </a:cubicBezTo>
                  <a:close/>
                </a:path>
              </a:pathLst>
            </a:custGeom>
            <a:solidFill>
              <a:srgbClr val="FFFFFF"/>
            </a:solidFill>
          </p:spPr>
        </p:sp>
        <p:sp>
          <p:nvSpPr>
            <p:cNvPr name="TextBox 15" id="15"/>
            <p:cNvSpPr txBox="true"/>
            <p:nvPr/>
          </p:nvSpPr>
          <p:spPr>
            <a:xfrm>
              <a:off x="0" y="-47625"/>
              <a:ext cx="1736641" cy="209878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0146821" y="1638300"/>
            <a:ext cx="5736566" cy="5867400"/>
          </a:xfrm>
          <a:prstGeom prst="rect">
            <a:avLst/>
          </a:prstGeom>
        </p:spPr>
        <p:txBody>
          <a:bodyPr anchor="t" rtlCol="false" tIns="0" lIns="0" bIns="0" rIns="0">
            <a:spAutoFit/>
          </a:bodyPr>
          <a:lstStyle/>
          <a:p>
            <a:pPr algn="just">
              <a:lnSpc>
                <a:spcPts val="4200"/>
              </a:lnSpc>
            </a:pPr>
            <a:r>
              <a:rPr lang="en-US" sz="3000" i="true">
                <a:solidFill>
                  <a:srgbClr val="004AAD"/>
                </a:solidFill>
                <a:latin typeface="Roboto Italics"/>
                <a:ea typeface="Roboto Italics"/>
                <a:cs typeface="Roboto Italics"/>
                <a:sym typeface="Roboto Italics"/>
              </a:rPr>
              <a:t>Mạ</a:t>
            </a:r>
            <a:r>
              <a:rPr lang="en-US" sz="3000" i="true">
                <a:solidFill>
                  <a:srgbClr val="004AAD"/>
                </a:solidFill>
                <a:latin typeface="Roboto Italics"/>
                <a:ea typeface="Roboto Italics"/>
                <a:cs typeface="Roboto Italics"/>
                <a:sym typeface="Roboto Italics"/>
              </a:rPr>
              <a:t>ng lưới đối tác chuyên</a:t>
            </a:r>
            <a:r>
              <a:rPr lang="en-US" sz="3000" i="true">
                <a:solidFill>
                  <a:srgbClr val="004AAD"/>
                </a:solidFill>
                <a:latin typeface="Roboto Italics"/>
                <a:ea typeface="Roboto Italics"/>
                <a:cs typeface="Roboto Italics"/>
                <a:sym typeface="Roboto Italics"/>
              </a:rPr>
              <a:t> môn mạnh khi hợp tác với:</a:t>
            </a:r>
          </a:p>
          <a:p>
            <a:pPr algn="just" marL="647702" indent="-323851" lvl="1">
              <a:lnSpc>
                <a:spcPts val="4200"/>
              </a:lnSpc>
              <a:buFont typeface="Arial"/>
              <a:buChar char="•"/>
            </a:pPr>
            <a:r>
              <a:rPr lang="en-US" sz="3000">
                <a:solidFill>
                  <a:srgbClr val="004AAD"/>
                </a:solidFill>
                <a:latin typeface="Roboto"/>
                <a:ea typeface="Roboto"/>
                <a:cs typeface="Roboto"/>
                <a:sym typeface="Roboto"/>
              </a:rPr>
              <a:t>Trung tâm NNKH</a:t>
            </a:r>
          </a:p>
          <a:p>
            <a:pPr algn="just" marL="647702" indent="-323851" lvl="1">
              <a:lnSpc>
                <a:spcPts val="4200"/>
              </a:lnSpc>
              <a:buFont typeface="Arial"/>
              <a:buChar char="•"/>
            </a:pPr>
            <a:r>
              <a:rPr lang="en-US" sz="3000">
                <a:solidFill>
                  <a:srgbClr val="004AAD"/>
                </a:solidFill>
                <a:latin typeface="Roboto"/>
                <a:ea typeface="Roboto"/>
                <a:cs typeface="Roboto"/>
                <a:sym typeface="Roboto"/>
              </a:rPr>
              <a:t>Phiên dịch viên chuyên ngành</a:t>
            </a:r>
          </a:p>
          <a:p>
            <a:pPr algn="just" marL="647702" indent="-323851" lvl="1">
              <a:lnSpc>
                <a:spcPts val="4200"/>
              </a:lnSpc>
              <a:buFont typeface="Arial"/>
              <a:buChar char="•"/>
            </a:pPr>
            <a:r>
              <a:rPr lang="en-US" sz="3000">
                <a:solidFill>
                  <a:srgbClr val="004AAD"/>
                </a:solidFill>
                <a:latin typeface="Roboto"/>
                <a:ea typeface="Roboto"/>
                <a:cs typeface="Roboto"/>
                <a:sym typeface="Roboto"/>
              </a:rPr>
              <a:t>Tổ chức xã hội và chuyên gia cộng đồng</a:t>
            </a:r>
          </a:p>
          <a:p>
            <a:pPr algn="just" marL="647702" indent="-323851" lvl="1">
              <a:lnSpc>
                <a:spcPts val="4200"/>
              </a:lnSpc>
              <a:buFont typeface="Arial"/>
              <a:buChar char="•"/>
            </a:pPr>
            <a:r>
              <a:rPr lang="en-US" sz="3000">
                <a:solidFill>
                  <a:srgbClr val="004AAD"/>
                </a:solidFill>
                <a:latin typeface="Roboto"/>
                <a:ea typeface="Roboto"/>
                <a:cs typeface="Roboto"/>
                <a:sym typeface="Roboto"/>
              </a:rPr>
              <a:t>C</a:t>
            </a:r>
            <a:r>
              <a:rPr lang="en-US" sz="3000">
                <a:solidFill>
                  <a:srgbClr val="004AAD"/>
                </a:solidFill>
                <a:latin typeface="Roboto"/>
                <a:ea typeface="Roboto"/>
                <a:cs typeface="Roboto"/>
                <a:sym typeface="Roboto"/>
              </a:rPr>
              <a:t>hi hội người điếc Hà Nội</a:t>
            </a:r>
          </a:p>
          <a:p>
            <a:pPr algn="just">
              <a:lnSpc>
                <a:spcPts val="4200"/>
              </a:lnSpc>
            </a:pPr>
            <a:r>
              <a:rPr lang="en-US" sz="3000">
                <a:solidFill>
                  <a:srgbClr val="004AAD"/>
                </a:solidFill>
                <a:latin typeface="Roboto"/>
                <a:ea typeface="Roboto"/>
                <a:cs typeface="Roboto"/>
                <a:sym typeface="Roboto"/>
              </a:rPr>
              <a:t>→ Đảm bảo chất lượng đào tạo, tăng uy tín khi làm việc với trường và doanh nghiệp.</a:t>
            </a:r>
          </a:p>
          <a:p>
            <a:pPr algn="just">
              <a:lnSpc>
                <a:spcPts val="4200"/>
              </a:lnSpc>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415844"/>
            <a:ext cx="18676189" cy="11873499"/>
            <a:chOff x="0" y="0"/>
            <a:chExt cx="4918832" cy="3127177"/>
          </a:xfrm>
        </p:grpSpPr>
        <p:sp>
          <p:nvSpPr>
            <p:cNvPr name="Freeform 7" id="7"/>
            <p:cNvSpPr/>
            <p:nvPr/>
          </p:nvSpPr>
          <p:spPr>
            <a:xfrm flipH="false" flipV="false" rot="0">
              <a:off x="0" y="0"/>
              <a:ext cx="4918832" cy="3127177"/>
            </a:xfrm>
            <a:custGeom>
              <a:avLst/>
              <a:gdLst/>
              <a:ahLst/>
              <a:cxnLst/>
              <a:rect r="r" b="b" t="t" l="l"/>
              <a:pathLst>
                <a:path h="3127177" w="4918832">
                  <a:moveTo>
                    <a:pt x="0" y="0"/>
                  </a:moveTo>
                  <a:lnTo>
                    <a:pt x="4918832" y="0"/>
                  </a:lnTo>
                  <a:lnTo>
                    <a:pt x="4918832" y="3127177"/>
                  </a:lnTo>
                  <a:lnTo>
                    <a:pt x="0" y="3127177"/>
                  </a:lnTo>
                  <a:close/>
                </a:path>
              </a:pathLst>
            </a:custGeom>
            <a:solidFill>
              <a:srgbClr val="004AAD"/>
            </a:solidFill>
          </p:spPr>
        </p:sp>
        <p:sp>
          <p:nvSpPr>
            <p:cNvPr name="TextBox 8" id="8"/>
            <p:cNvSpPr txBox="true"/>
            <p:nvPr/>
          </p:nvSpPr>
          <p:spPr>
            <a:xfrm>
              <a:off x="0" y="-47625"/>
              <a:ext cx="4918832" cy="317480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902247" y="453044"/>
            <a:ext cx="16483505" cy="9361687"/>
            <a:chOff x="0" y="0"/>
            <a:chExt cx="21978007" cy="12482250"/>
          </a:xfrm>
        </p:grpSpPr>
        <p:grpSp>
          <p:nvGrpSpPr>
            <p:cNvPr name="Group 10" id="10"/>
            <p:cNvGrpSpPr/>
            <p:nvPr/>
          </p:nvGrpSpPr>
          <p:grpSpPr>
            <a:xfrm rot="0">
              <a:off x="0" y="0"/>
              <a:ext cx="21978007" cy="3934072"/>
              <a:chOff x="0" y="0"/>
              <a:chExt cx="4341335" cy="777101"/>
            </a:xfrm>
          </p:grpSpPr>
          <p:sp>
            <p:nvSpPr>
              <p:cNvPr name="Freeform 11" id="11"/>
              <p:cNvSpPr/>
              <p:nvPr/>
            </p:nvSpPr>
            <p:spPr>
              <a:xfrm flipH="false" flipV="false" rot="0">
                <a:off x="0" y="0"/>
                <a:ext cx="4341335" cy="777101"/>
              </a:xfrm>
              <a:custGeom>
                <a:avLst/>
                <a:gdLst/>
                <a:ahLst/>
                <a:cxnLst/>
                <a:rect r="r" b="b" t="t" l="l"/>
                <a:pathLst>
                  <a:path h="777101" w="4341335">
                    <a:moveTo>
                      <a:pt x="23954" y="0"/>
                    </a:moveTo>
                    <a:lnTo>
                      <a:pt x="4317381" y="0"/>
                    </a:lnTo>
                    <a:cubicBezTo>
                      <a:pt x="4323734" y="0"/>
                      <a:pt x="4329827" y="2524"/>
                      <a:pt x="4334319" y="7016"/>
                    </a:cubicBezTo>
                    <a:cubicBezTo>
                      <a:pt x="4338811" y="11508"/>
                      <a:pt x="4341335" y="17601"/>
                      <a:pt x="4341335" y="23954"/>
                    </a:cubicBezTo>
                    <a:lnTo>
                      <a:pt x="4341335" y="753147"/>
                    </a:lnTo>
                    <a:cubicBezTo>
                      <a:pt x="4341335" y="759500"/>
                      <a:pt x="4338811" y="765593"/>
                      <a:pt x="4334319" y="770085"/>
                    </a:cubicBezTo>
                    <a:cubicBezTo>
                      <a:pt x="4329827" y="774577"/>
                      <a:pt x="4323734" y="777101"/>
                      <a:pt x="4317381" y="777101"/>
                    </a:cubicBezTo>
                    <a:lnTo>
                      <a:pt x="23954" y="777101"/>
                    </a:lnTo>
                    <a:cubicBezTo>
                      <a:pt x="17601" y="777101"/>
                      <a:pt x="11508" y="774577"/>
                      <a:pt x="7016" y="770085"/>
                    </a:cubicBezTo>
                    <a:cubicBezTo>
                      <a:pt x="2524" y="765593"/>
                      <a:pt x="0" y="759500"/>
                      <a:pt x="0" y="753147"/>
                    </a:cubicBezTo>
                    <a:lnTo>
                      <a:pt x="0" y="23954"/>
                    </a:lnTo>
                    <a:cubicBezTo>
                      <a:pt x="0" y="17601"/>
                      <a:pt x="2524" y="11508"/>
                      <a:pt x="7016" y="7016"/>
                    </a:cubicBezTo>
                    <a:cubicBezTo>
                      <a:pt x="11508" y="2524"/>
                      <a:pt x="17601" y="0"/>
                      <a:pt x="23954" y="0"/>
                    </a:cubicBezTo>
                    <a:close/>
                  </a:path>
                </a:pathLst>
              </a:custGeom>
              <a:solidFill>
                <a:srgbClr val="FFFFFF"/>
              </a:solidFill>
            </p:spPr>
          </p:sp>
          <p:sp>
            <p:nvSpPr>
              <p:cNvPr name="TextBox 12" id="12"/>
              <p:cNvSpPr txBox="true"/>
              <p:nvPr/>
            </p:nvSpPr>
            <p:spPr>
              <a:xfrm>
                <a:off x="0" y="-47625"/>
                <a:ext cx="4341335" cy="824726"/>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510632" y="163636"/>
              <a:ext cx="20956743" cy="35306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Đội</a:t>
              </a:r>
              <a:r>
                <a:rPr lang="en-US" sz="3000">
                  <a:solidFill>
                    <a:srgbClr val="004AAD"/>
                  </a:solidFill>
                  <a:latin typeface="Roboto"/>
                  <a:ea typeface="Roboto"/>
                  <a:cs typeface="Roboto"/>
                  <a:sym typeface="Roboto"/>
                </a:rPr>
                <a:t> ngũ trẻ – am</a:t>
              </a:r>
              <a:r>
                <a:rPr lang="en-US" sz="3000">
                  <a:solidFill>
                    <a:srgbClr val="004AAD"/>
                  </a:solidFill>
                  <a:latin typeface="Roboto"/>
                  <a:ea typeface="Roboto"/>
                  <a:cs typeface="Roboto"/>
                  <a:sym typeface="Roboto"/>
                </a:rPr>
                <a:t> hiểu truyền thông Gen Z: </a:t>
              </a:r>
            </a:p>
            <a:p>
              <a:pPr algn="just" marL="647702" indent="-323851" lvl="1">
                <a:lnSpc>
                  <a:spcPts val="4200"/>
                </a:lnSpc>
                <a:buFont typeface="Arial"/>
                <a:buChar char="•"/>
              </a:pPr>
              <a:r>
                <a:rPr lang="en-US" sz="3000">
                  <a:solidFill>
                    <a:srgbClr val="004AAD"/>
                  </a:solidFill>
                  <a:latin typeface="Roboto"/>
                  <a:ea typeface="Roboto"/>
                  <a:cs typeface="Roboto"/>
                  <a:sym typeface="Roboto"/>
                </a:rPr>
                <a:t>Sinh viên có khả năng kết nối nguồn lực, tham gia, tìm hiểu NNKH và văn hoá người hiểu của người điếc.</a:t>
              </a:r>
            </a:p>
            <a:p>
              <a:pPr algn="just" marL="647702" indent="-323851" lvl="1">
                <a:lnSpc>
                  <a:spcPts val="4200"/>
                </a:lnSpc>
                <a:buFont typeface="Arial"/>
                <a:buChar char="•"/>
              </a:pPr>
              <a:r>
                <a:rPr lang="en-US" sz="3000">
                  <a:solidFill>
                    <a:srgbClr val="004AAD"/>
                  </a:solidFill>
                  <a:latin typeface="Roboto"/>
                  <a:ea typeface="Roboto"/>
                  <a:cs typeface="Roboto"/>
                  <a:sym typeface="Roboto"/>
                </a:rPr>
                <a:t>Các</a:t>
              </a:r>
              <a:r>
                <a:rPr lang="en-US" sz="3000">
                  <a:solidFill>
                    <a:srgbClr val="004AAD"/>
                  </a:solidFill>
                  <a:latin typeface="Roboto"/>
                  <a:ea typeface="Roboto"/>
                  <a:cs typeface="Roboto"/>
                  <a:sym typeface="Roboto"/>
                </a:rPr>
                <a:t> thành viên có khả năng tạo nội dung hấp dẫn, lan truyền tốt, giúp SignEdu dễ tiếp cận nhóm sinh viên, học sinh và người trẻ.</a:t>
              </a:r>
            </a:p>
          </p:txBody>
        </p:sp>
        <p:grpSp>
          <p:nvGrpSpPr>
            <p:cNvPr name="Group 14" id="14"/>
            <p:cNvGrpSpPr/>
            <p:nvPr/>
          </p:nvGrpSpPr>
          <p:grpSpPr>
            <a:xfrm rot="0">
              <a:off x="0" y="4271205"/>
              <a:ext cx="21978007" cy="3934072"/>
              <a:chOff x="0" y="0"/>
              <a:chExt cx="4341335" cy="777101"/>
            </a:xfrm>
          </p:grpSpPr>
          <p:sp>
            <p:nvSpPr>
              <p:cNvPr name="Freeform 15" id="15"/>
              <p:cNvSpPr/>
              <p:nvPr/>
            </p:nvSpPr>
            <p:spPr>
              <a:xfrm flipH="false" flipV="false" rot="0">
                <a:off x="0" y="0"/>
                <a:ext cx="4341335" cy="777101"/>
              </a:xfrm>
              <a:custGeom>
                <a:avLst/>
                <a:gdLst/>
                <a:ahLst/>
                <a:cxnLst/>
                <a:rect r="r" b="b" t="t" l="l"/>
                <a:pathLst>
                  <a:path h="777101" w="4341335">
                    <a:moveTo>
                      <a:pt x="23954" y="0"/>
                    </a:moveTo>
                    <a:lnTo>
                      <a:pt x="4317381" y="0"/>
                    </a:lnTo>
                    <a:cubicBezTo>
                      <a:pt x="4323734" y="0"/>
                      <a:pt x="4329827" y="2524"/>
                      <a:pt x="4334319" y="7016"/>
                    </a:cubicBezTo>
                    <a:cubicBezTo>
                      <a:pt x="4338811" y="11508"/>
                      <a:pt x="4341335" y="17601"/>
                      <a:pt x="4341335" y="23954"/>
                    </a:cubicBezTo>
                    <a:lnTo>
                      <a:pt x="4341335" y="753147"/>
                    </a:lnTo>
                    <a:cubicBezTo>
                      <a:pt x="4341335" y="759500"/>
                      <a:pt x="4338811" y="765593"/>
                      <a:pt x="4334319" y="770085"/>
                    </a:cubicBezTo>
                    <a:cubicBezTo>
                      <a:pt x="4329827" y="774577"/>
                      <a:pt x="4323734" y="777101"/>
                      <a:pt x="4317381" y="777101"/>
                    </a:cubicBezTo>
                    <a:lnTo>
                      <a:pt x="23954" y="777101"/>
                    </a:lnTo>
                    <a:cubicBezTo>
                      <a:pt x="17601" y="777101"/>
                      <a:pt x="11508" y="774577"/>
                      <a:pt x="7016" y="770085"/>
                    </a:cubicBezTo>
                    <a:cubicBezTo>
                      <a:pt x="2524" y="765593"/>
                      <a:pt x="0" y="759500"/>
                      <a:pt x="0" y="753147"/>
                    </a:cubicBezTo>
                    <a:lnTo>
                      <a:pt x="0" y="23954"/>
                    </a:lnTo>
                    <a:cubicBezTo>
                      <a:pt x="0" y="17601"/>
                      <a:pt x="2524" y="11508"/>
                      <a:pt x="7016" y="7016"/>
                    </a:cubicBezTo>
                    <a:cubicBezTo>
                      <a:pt x="11508" y="2524"/>
                      <a:pt x="17601" y="0"/>
                      <a:pt x="23954" y="0"/>
                    </a:cubicBezTo>
                    <a:close/>
                  </a:path>
                </a:pathLst>
              </a:custGeom>
              <a:solidFill>
                <a:srgbClr val="FFFFFF"/>
              </a:solidFill>
            </p:spPr>
          </p:sp>
          <p:sp>
            <p:nvSpPr>
              <p:cNvPr name="TextBox 16" id="16"/>
              <p:cNvSpPr txBox="true"/>
              <p:nvPr/>
            </p:nvSpPr>
            <p:spPr>
              <a:xfrm>
                <a:off x="0" y="-47625"/>
                <a:ext cx="4341335" cy="824726"/>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510632" y="4790441"/>
              <a:ext cx="20956743" cy="28194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Xây</a:t>
              </a:r>
              <a:r>
                <a:rPr lang="en-US" sz="3000">
                  <a:solidFill>
                    <a:srgbClr val="004AAD"/>
                  </a:solidFill>
                  <a:latin typeface="Roboto"/>
                  <a:ea typeface="Roboto"/>
                  <a:cs typeface="Roboto"/>
                  <a:sym typeface="Roboto"/>
                </a:rPr>
                <a:t> dựng cộng đồng người</a:t>
              </a:r>
              <a:r>
                <a:rPr lang="en-US" sz="3000">
                  <a:solidFill>
                    <a:srgbClr val="004AAD"/>
                  </a:solidFill>
                  <a:latin typeface="Roboto"/>
                  <a:ea typeface="Roboto"/>
                  <a:cs typeface="Roboto"/>
                  <a:sym typeface="Roboto"/>
                </a:rPr>
                <a:t> học và người ủng hộ giáo dục hòa nhập:</a:t>
              </a:r>
            </a:p>
            <a:p>
              <a:pPr algn="just" marL="647702" indent="-323851" lvl="1">
                <a:lnSpc>
                  <a:spcPts val="4200"/>
                </a:lnSpc>
                <a:buFont typeface="Arial"/>
                <a:buChar char="•"/>
              </a:pPr>
              <a:r>
                <a:rPr lang="en-US" sz="3000">
                  <a:solidFill>
                    <a:srgbClr val="004AAD"/>
                  </a:solidFill>
                  <a:latin typeface="Roboto"/>
                  <a:ea typeface="Roboto"/>
                  <a:cs typeface="Roboto"/>
                  <a:sym typeface="Roboto"/>
                </a:rPr>
                <a:t>Không chỉ bán dịch vụ, SignEdu đang tạo ra một hệ sinh thái, nơi người Điếc – người họ</a:t>
              </a:r>
              <a:r>
                <a:rPr lang="en-US" sz="3000">
                  <a:solidFill>
                    <a:srgbClr val="004AAD"/>
                  </a:solidFill>
                  <a:latin typeface="Roboto"/>
                  <a:ea typeface="Roboto"/>
                  <a:cs typeface="Roboto"/>
                  <a:sym typeface="Roboto"/>
                </a:rPr>
                <a:t>c</a:t>
              </a:r>
              <a:r>
                <a:rPr lang="en-US" sz="3000">
                  <a:solidFill>
                    <a:srgbClr val="004AAD"/>
                  </a:solidFill>
                  <a:latin typeface="Roboto"/>
                  <a:ea typeface="Roboto"/>
                  <a:cs typeface="Roboto"/>
                  <a:sym typeface="Roboto"/>
                </a:rPr>
                <a:t> – phiên dịch – tổ chức xã hội kết nối với nhau.</a:t>
              </a:r>
            </a:p>
            <a:p>
              <a:pPr algn="just">
                <a:lnSpc>
                  <a:spcPts val="4200"/>
                </a:lnSpc>
              </a:pPr>
              <a:r>
                <a:rPr lang="en-US" sz="3000">
                  <a:solidFill>
                    <a:srgbClr val="004AAD"/>
                  </a:solidFill>
                  <a:latin typeface="Roboto"/>
                  <a:ea typeface="Roboto"/>
                  <a:cs typeface="Roboto"/>
                  <a:sym typeface="Roboto"/>
                </a:rPr>
                <a:t> → Tính lan tỏa cao, phát triển bền vững, lợi thế dài hạn.</a:t>
              </a:r>
            </a:p>
          </p:txBody>
        </p:sp>
        <p:grpSp>
          <p:nvGrpSpPr>
            <p:cNvPr name="Group 18" id="18"/>
            <p:cNvGrpSpPr/>
            <p:nvPr/>
          </p:nvGrpSpPr>
          <p:grpSpPr>
            <a:xfrm rot="0">
              <a:off x="0" y="8548177"/>
              <a:ext cx="21978007" cy="3934072"/>
              <a:chOff x="0" y="0"/>
              <a:chExt cx="4341335" cy="777101"/>
            </a:xfrm>
          </p:grpSpPr>
          <p:sp>
            <p:nvSpPr>
              <p:cNvPr name="Freeform 19" id="19"/>
              <p:cNvSpPr/>
              <p:nvPr/>
            </p:nvSpPr>
            <p:spPr>
              <a:xfrm flipH="false" flipV="false" rot="0">
                <a:off x="0" y="0"/>
                <a:ext cx="4341335" cy="777101"/>
              </a:xfrm>
              <a:custGeom>
                <a:avLst/>
                <a:gdLst/>
                <a:ahLst/>
                <a:cxnLst/>
                <a:rect r="r" b="b" t="t" l="l"/>
                <a:pathLst>
                  <a:path h="777101" w="4341335">
                    <a:moveTo>
                      <a:pt x="23954" y="0"/>
                    </a:moveTo>
                    <a:lnTo>
                      <a:pt x="4317381" y="0"/>
                    </a:lnTo>
                    <a:cubicBezTo>
                      <a:pt x="4323734" y="0"/>
                      <a:pt x="4329827" y="2524"/>
                      <a:pt x="4334319" y="7016"/>
                    </a:cubicBezTo>
                    <a:cubicBezTo>
                      <a:pt x="4338811" y="11508"/>
                      <a:pt x="4341335" y="17601"/>
                      <a:pt x="4341335" y="23954"/>
                    </a:cubicBezTo>
                    <a:lnTo>
                      <a:pt x="4341335" y="753147"/>
                    </a:lnTo>
                    <a:cubicBezTo>
                      <a:pt x="4341335" y="759500"/>
                      <a:pt x="4338811" y="765593"/>
                      <a:pt x="4334319" y="770085"/>
                    </a:cubicBezTo>
                    <a:cubicBezTo>
                      <a:pt x="4329827" y="774577"/>
                      <a:pt x="4323734" y="777101"/>
                      <a:pt x="4317381" y="777101"/>
                    </a:cubicBezTo>
                    <a:lnTo>
                      <a:pt x="23954" y="777101"/>
                    </a:lnTo>
                    <a:cubicBezTo>
                      <a:pt x="17601" y="777101"/>
                      <a:pt x="11508" y="774577"/>
                      <a:pt x="7016" y="770085"/>
                    </a:cubicBezTo>
                    <a:cubicBezTo>
                      <a:pt x="2524" y="765593"/>
                      <a:pt x="0" y="759500"/>
                      <a:pt x="0" y="753147"/>
                    </a:cubicBezTo>
                    <a:lnTo>
                      <a:pt x="0" y="23954"/>
                    </a:lnTo>
                    <a:cubicBezTo>
                      <a:pt x="0" y="17601"/>
                      <a:pt x="2524" y="11508"/>
                      <a:pt x="7016" y="7016"/>
                    </a:cubicBezTo>
                    <a:cubicBezTo>
                      <a:pt x="11508" y="2524"/>
                      <a:pt x="17601" y="0"/>
                      <a:pt x="23954" y="0"/>
                    </a:cubicBezTo>
                    <a:close/>
                  </a:path>
                </a:pathLst>
              </a:custGeom>
              <a:solidFill>
                <a:srgbClr val="FFFFFF"/>
              </a:solidFill>
            </p:spPr>
          </p:sp>
          <p:sp>
            <p:nvSpPr>
              <p:cNvPr name="TextBox 20" id="20"/>
              <p:cNvSpPr txBox="true"/>
              <p:nvPr/>
            </p:nvSpPr>
            <p:spPr>
              <a:xfrm>
                <a:off x="0" y="-47625"/>
                <a:ext cx="4341335" cy="824726"/>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510632" y="9067414"/>
              <a:ext cx="20956743" cy="28194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Chi</a:t>
              </a:r>
              <a:r>
                <a:rPr lang="en-US" sz="3000">
                  <a:solidFill>
                    <a:srgbClr val="004AAD"/>
                  </a:solidFill>
                  <a:latin typeface="Roboto"/>
                  <a:ea typeface="Roboto"/>
                  <a:cs typeface="Roboto"/>
                  <a:sym typeface="Roboto"/>
                </a:rPr>
                <a:t> phí linh hoạt –</a:t>
              </a:r>
              <a:r>
                <a:rPr lang="en-US" sz="3000">
                  <a:solidFill>
                    <a:srgbClr val="004AAD"/>
                  </a:solidFill>
                  <a:latin typeface="Roboto"/>
                  <a:ea typeface="Roboto"/>
                  <a:cs typeface="Roboto"/>
                  <a:sym typeface="Roboto"/>
                </a:rPr>
                <a:t> phù hợp nhiều nhóm khách hàng:</a:t>
              </a:r>
            </a:p>
            <a:p>
              <a:pPr algn="just" marL="647702" indent="-323851" lvl="1">
                <a:lnSpc>
                  <a:spcPts val="4200"/>
                </a:lnSpc>
                <a:buFont typeface="Arial"/>
                <a:buChar char="•"/>
              </a:pPr>
              <a:r>
                <a:rPr lang="en-US" sz="3000">
                  <a:solidFill>
                    <a:srgbClr val="004AAD"/>
                  </a:solidFill>
                  <a:latin typeface="Roboto"/>
                  <a:ea typeface="Roboto"/>
                  <a:cs typeface="Roboto"/>
                  <a:sym typeface="Roboto"/>
                </a:rPr>
                <a:t>Workshop, tập </a:t>
              </a:r>
              <a:r>
                <a:rPr lang="en-US" sz="3000">
                  <a:solidFill>
                    <a:srgbClr val="004AAD"/>
                  </a:solidFill>
                  <a:latin typeface="Roboto"/>
                  <a:ea typeface="Roboto"/>
                  <a:cs typeface="Roboto"/>
                  <a:sym typeface="Roboto"/>
                </a:rPr>
                <a:t>huấn CSR, lớp theo yêu cầu, được thiết kế theo quy mô &amp; ngân sách của từng đơn vị, dễ triển khai hơn mô hình đào tạo truyền thống.</a:t>
              </a:r>
            </a:p>
            <a:p>
              <a:pPr algn="just">
                <a:lnSpc>
                  <a:spcPts val="4200"/>
                </a:lnSpc>
              </a:pP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03430" y="4607483"/>
            <a:ext cx="12881141" cy="967259"/>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IX. TÁC ĐỘNG XÃ HỘI KỲ VỌNG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50962" y="0"/>
            <a:ext cx="18676189" cy="1660585"/>
            <a:chOff x="0" y="0"/>
            <a:chExt cx="4918832" cy="437356"/>
          </a:xfrm>
        </p:grpSpPr>
        <p:sp>
          <p:nvSpPr>
            <p:cNvPr name="Freeform 7" id="7"/>
            <p:cNvSpPr/>
            <p:nvPr/>
          </p:nvSpPr>
          <p:spPr>
            <a:xfrm flipH="false" flipV="false" rot="0">
              <a:off x="0" y="0"/>
              <a:ext cx="4918832" cy="437356"/>
            </a:xfrm>
            <a:custGeom>
              <a:avLst/>
              <a:gdLst/>
              <a:ahLst/>
              <a:cxnLst/>
              <a:rect r="r" b="b" t="t" l="l"/>
              <a:pathLst>
                <a:path h="437356" w="4918832">
                  <a:moveTo>
                    <a:pt x="0" y="0"/>
                  </a:moveTo>
                  <a:lnTo>
                    <a:pt x="4918832" y="0"/>
                  </a:lnTo>
                  <a:lnTo>
                    <a:pt x="4918832" y="437356"/>
                  </a:lnTo>
                  <a:lnTo>
                    <a:pt x="0" y="437356"/>
                  </a:lnTo>
                  <a:close/>
                </a:path>
              </a:pathLst>
            </a:custGeom>
            <a:solidFill>
              <a:srgbClr val="004AAD"/>
            </a:solidFill>
          </p:spPr>
        </p:sp>
        <p:sp>
          <p:nvSpPr>
            <p:cNvPr name="TextBox 8" id="8"/>
            <p:cNvSpPr txBox="true"/>
            <p:nvPr/>
          </p:nvSpPr>
          <p:spPr>
            <a:xfrm>
              <a:off x="0" y="-47625"/>
              <a:ext cx="4918832" cy="484981"/>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5446818" y="8630505"/>
            <a:ext cx="897167" cy="2183545"/>
            <a:chOff x="0" y="0"/>
            <a:chExt cx="236291" cy="575090"/>
          </a:xfrm>
        </p:grpSpPr>
        <p:sp>
          <p:nvSpPr>
            <p:cNvPr name="Freeform 10" id="10"/>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FFFFFF"/>
            </a:solidFill>
          </p:spPr>
        </p:sp>
        <p:sp>
          <p:nvSpPr>
            <p:cNvPr name="TextBox 11" id="11"/>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6747215" y="390027"/>
            <a:ext cx="5941158" cy="794805"/>
          </a:xfrm>
          <a:prstGeom prst="rect">
            <a:avLst/>
          </a:prstGeom>
        </p:spPr>
        <p:txBody>
          <a:bodyPr anchor="t" rtlCol="false" tIns="0" lIns="0" bIns="0" rIns="0">
            <a:spAutoFit/>
          </a:bodyPr>
          <a:lstStyle/>
          <a:p>
            <a:pPr algn="l">
              <a:lnSpc>
                <a:spcPts val="6591"/>
              </a:lnSpc>
            </a:pPr>
            <a:r>
              <a:rPr lang="en-US" sz="4708">
                <a:solidFill>
                  <a:srgbClr val="FFFFFF"/>
                </a:solidFill>
                <a:latin typeface="Paytone One"/>
                <a:ea typeface="Paytone One"/>
                <a:cs typeface="Paytone One"/>
                <a:sym typeface="Paytone One"/>
              </a:rPr>
              <a:t>TỔNG QUAN DỰ ÁN</a:t>
            </a:r>
          </a:p>
        </p:txBody>
      </p:sp>
      <p:grpSp>
        <p:nvGrpSpPr>
          <p:cNvPr name="Group 13" id="13"/>
          <p:cNvGrpSpPr/>
          <p:nvPr/>
        </p:nvGrpSpPr>
        <p:grpSpPr>
          <a:xfrm rot="0">
            <a:off x="932556" y="3875038"/>
            <a:ext cx="7415308" cy="5847240"/>
            <a:chOff x="0" y="0"/>
            <a:chExt cx="1953003" cy="1540014"/>
          </a:xfrm>
        </p:grpSpPr>
        <p:sp>
          <p:nvSpPr>
            <p:cNvPr name="Freeform 14" id="14"/>
            <p:cNvSpPr/>
            <p:nvPr/>
          </p:nvSpPr>
          <p:spPr>
            <a:xfrm flipH="false" flipV="false" rot="0">
              <a:off x="0" y="0"/>
              <a:ext cx="1953003" cy="1540014"/>
            </a:xfrm>
            <a:custGeom>
              <a:avLst/>
              <a:gdLst/>
              <a:ahLst/>
              <a:cxnLst/>
              <a:rect r="r" b="b" t="t" l="l"/>
              <a:pathLst>
                <a:path h="1540014" w="1953003">
                  <a:moveTo>
                    <a:pt x="0" y="0"/>
                  </a:moveTo>
                  <a:lnTo>
                    <a:pt x="1953003" y="0"/>
                  </a:lnTo>
                  <a:lnTo>
                    <a:pt x="1953003" y="1540014"/>
                  </a:lnTo>
                  <a:lnTo>
                    <a:pt x="0" y="1540014"/>
                  </a:lnTo>
                  <a:close/>
                </a:path>
              </a:pathLst>
            </a:custGeom>
            <a:solidFill>
              <a:srgbClr val="004AAD"/>
            </a:solidFill>
          </p:spPr>
        </p:sp>
        <p:sp>
          <p:nvSpPr>
            <p:cNvPr name="TextBox 15" id="15"/>
            <p:cNvSpPr txBox="true"/>
            <p:nvPr/>
          </p:nvSpPr>
          <p:spPr>
            <a:xfrm>
              <a:off x="0" y="-47625"/>
              <a:ext cx="1953003" cy="1587639"/>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465273" y="4211527"/>
            <a:ext cx="6349876" cy="4777740"/>
          </a:xfrm>
          <a:prstGeom prst="rect">
            <a:avLst/>
          </a:prstGeom>
        </p:spPr>
        <p:txBody>
          <a:bodyPr anchor="t" rtlCol="false" tIns="0" lIns="0" bIns="0" rIns="0">
            <a:spAutoFit/>
          </a:bodyPr>
          <a:lstStyle/>
          <a:p>
            <a:pPr algn="just">
              <a:lnSpc>
                <a:spcPts val="5459"/>
              </a:lnSpc>
            </a:pPr>
            <a:r>
              <a:rPr lang="en-US" sz="3900">
                <a:solidFill>
                  <a:srgbClr val="FFFFFF"/>
                </a:solidFill>
                <a:latin typeface="Roboto"/>
                <a:ea typeface="Roboto"/>
                <a:cs typeface="Roboto"/>
                <a:sym typeface="Roboto"/>
              </a:rPr>
              <a:t>SignEdu Hub là dự án khởi nghiệp xã hội trong lĩnh vực giáo dục hòa nhập, mang mô hình kinh doanh bền vững nhằm tạo giá trị lâu dài cho cộng đồng người Điếc và người học.</a:t>
            </a:r>
          </a:p>
        </p:txBody>
      </p:sp>
      <p:sp>
        <p:nvSpPr>
          <p:cNvPr name="TextBox 17" id="17"/>
          <p:cNvSpPr txBox="true"/>
          <p:nvPr/>
        </p:nvSpPr>
        <p:spPr>
          <a:xfrm rot="0">
            <a:off x="1856333" y="2679602"/>
            <a:ext cx="5567756" cy="615950"/>
          </a:xfrm>
          <a:prstGeom prst="rect">
            <a:avLst/>
          </a:prstGeom>
        </p:spPr>
        <p:txBody>
          <a:bodyPr anchor="t" rtlCol="false" tIns="0" lIns="0" bIns="0" rIns="0">
            <a:spAutoFit/>
          </a:bodyPr>
          <a:lstStyle/>
          <a:p>
            <a:pPr algn="ctr">
              <a:lnSpc>
                <a:spcPts val="4900"/>
              </a:lnSpc>
            </a:pPr>
            <a:r>
              <a:rPr lang="en-US" b="true" sz="3500">
                <a:solidFill>
                  <a:srgbClr val="004AAD"/>
                </a:solidFill>
                <a:latin typeface="Roboto Bold"/>
                <a:ea typeface="Roboto Bold"/>
                <a:cs typeface="Roboto Bold"/>
                <a:sym typeface="Roboto Bold"/>
              </a:rPr>
              <a:t>1. Ý tư</a:t>
            </a:r>
            <a:r>
              <a:rPr lang="en-US" b="true" sz="3500">
                <a:solidFill>
                  <a:srgbClr val="004AAD"/>
                </a:solidFill>
                <a:latin typeface="Roboto Bold"/>
                <a:ea typeface="Roboto Bold"/>
                <a:cs typeface="Roboto Bold"/>
                <a:sym typeface="Roboto Bold"/>
              </a:rPr>
              <a:t>ởng chính củ</a:t>
            </a:r>
            <a:r>
              <a:rPr lang="en-US" b="true" sz="3500">
                <a:solidFill>
                  <a:srgbClr val="004AAD"/>
                </a:solidFill>
                <a:latin typeface="Roboto Bold"/>
                <a:ea typeface="Roboto Bold"/>
                <a:cs typeface="Roboto Bold"/>
                <a:sym typeface="Roboto Bold"/>
              </a:rPr>
              <a:t>a dự án</a:t>
            </a:r>
          </a:p>
        </p:txBody>
      </p:sp>
      <p:sp>
        <p:nvSpPr>
          <p:cNvPr name="TextBox 18" id="18"/>
          <p:cNvSpPr txBox="true"/>
          <p:nvPr/>
        </p:nvSpPr>
        <p:spPr>
          <a:xfrm rot="0">
            <a:off x="9194700" y="2389090"/>
            <a:ext cx="8906179" cy="1216025"/>
          </a:xfrm>
          <a:prstGeom prst="rect">
            <a:avLst/>
          </a:prstGeom>
        </p:spPr>
        <p:txBody>
          <a:bodyPr anchor="t" rtlCol="false" tIns="0" lIns="0" bIns="0" rIns="0">
            <a:spAutoFit/>
          </a:bodyPr>
          <a:lstStyle/>
          <a:p>
            <a:pPr algn="ctr">
              <a:lnSpc>
                <a:spcPts val="4899"/>
              </a:lnSpc>
            </a:pPr>
            <a:r>
              <a:rPr lang="en-US" b="true" sz="3499">
                <a:solidFill>
                  <a:srgbClr val="004AAD"/>
                </a:solidFill>
                <a:latin typeface="Roboto Bold"/>
                <a:ea typeface="Roboto Bold"/>
                <a:cs typeface="Roboto Bold"/>
                <a:sym typeface="Roboto Bold"/>
              </a:rPr>
              <a:t>2. Mô tả sả</a:t>
            </a:r>
            <a:r>
              <a:rPr lang="en-US" b="true" sz="3499">
                <a:solidFill>
                  <a:srgbClr val="004AAD"/>
                </a:solidFill>
                <a:latin typeface="Roboto Bold"/>
                <a:ea typeface="Roboto Bold"/>
                <a:cs typeface="Roboto Bold"/>
                <a:sym typeface="Roboto Bold"/>
              </a:rPr>
              <a:t>n phẩm/dịch vụ, </a:t>
            </a:r>
          </a:p>
          <a:p>
            <a:pPr algn="ctr">
              <a:lnSpc>
                <a:spcPts val="4899"/>
              </a:lnSpc>
            </a:pPr>
            <a:r>
              <a:rPr lang="en-US" b="true" sz="3499">
                <a:solidFill>
                  <a:srgbClr val="004AAD"/>
                </a:solidFill>
                <a:latin typeface="Roboto Bold"/>
                <a:ea typeface="Roboto Bold"/>
                <a:cs typeface="Roboto Bold"/>
                <a:sym typeface="Roboto Bold"/>
              </a:rPr>
              <a:t>giá trị củ</a:t>
            </a:r>
            <a:r>
              <a:rPr lang="en-US" b="true" sz="3499">
                <a:solidFill>
                  <a:srgbClr val="004AAD"/>
                </a:solidFill>
                <a:latin typeface="Roboto Bold"/>
                <a:ea typeface="Roboto Bold"/>
                <a:cs typeface="Roboto Bold"/>
                <a:sym typeface="Roboto Bold"/>
              </a:rPr>
              <a:t>a dự án</a:t>
            </a:r>
          </a:p>
        </p:txBody>
      </p:sp>
      <p:grpSp>
        <p:nvGrpSpPr>
          <p:cNvPr name="Group 19" id="19"/>
          <p:cNvGrpSpPr/>
          <p:nvPr/>
        </p:nvGrpSpPr>
        <p:grpSpPr>
          <a:xfrm rot="0">
            <a:off x="9940135" y="3875038"/>
            <a:ext cx="7415308" cy="5847240"/>
            <a:chOff x="0" y="0"/>
            <a:chExt cx="1953003" cy="1540014"/>
          </a:xfrm>
        </p:grpSpPr>
        <p:sp>
          <p:nvSpPr>
            <p:cNvPr name="Freeform 20" id="20"/>
            <p:cNvSpPr/>
            <p:nvPr/>
          </p:nvSpPr>
          <p:spPr>
            <a:xfrm flipH="false" flipV="false" rot="0">
              <a:off x="0" y="0"/>
              <a:ext cx="1953003" cy="1540014"/>
            </a:xfrm>
            <a:custGeom>
              <a:avLst/>
              <a:gdLst/>
              <a:ahLst/>
              <a:cxnLst/>
              <a:rect r="r" b="b" t="t" l="l"/>
              <a:pathLst>
                <a:path h="1540014" w="1953003">
                  <a:moveTo>
                    <a:pt x="0" y="0"/>
                  </a:moveTo>
                  <a:lnTo>
                    <a:pt x="1953003" y="0"/>
                  </a:lnTo>
                  <a:lnTo>
                    <a:pt x="1953003" y="1540014"/>
                  </a:lnTo>
                  <a:lnTo>
                    <a:pt x="0" y="1540014"/>
                  </a:lnTo>
                  <a:close/>
                </a:path>
              </a:pathLst>
            </a:custGeom>
            <a:solidFill>
              <a:srgbClr val="004AAD"/>
            </a:solidFill>
          </p:spPr>
        </p:sp>
        <p:sp>
          <p:nvSpPr>
            <p:cNvPr name="TextBox 21" id="21"/>
            <p:cNvSpPr txBox="true"/>
            <p:nvPr/>
          </p:nvSpPr>
          <p:spPr>
            <a:xfrm>
              <a:off x="0" y="-47625"/>
              <a:ext cx="1953003" cy="1587639"/>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0521955" y="4011614"/>
            <a:ext cx="6251670" cy="5463540"/>
          </a:xfrm>
          <a:prstGeom prst="rect">
            <a:avLst/>
          </a:prstGeom>
        </p:spPr>
        <p:txBody>
          <a:bodyPr anchor="t" rtlCol="false" tIns="0" lIns="0" bIns="0" rIns="0">
            <a:spAutoFit/>
          </a:bodyPr>
          <a:lstStyle/>
          <a:p>
            <a:pPr algn="just">
              <a:lnSpc>
                <a:spcPts val="5459"/>
              </a:lnSpc>
            </a:pPr>
            <a:r>
              <a:rPr lang="en-US" sz="3900">
                <a:solidFill>
                  <a:srgbClr val="FFFFFF"/>
                </a:solidFill>
                <a:latin typeface="Roboto"/>
                <a:ea typeface="Roboto"/>
                <a:cs typeface="Roboto"/>
                <a:sym typeface="Roboto"/>
              </a:rPr>
              <a:t>Mô hình tổ chức giáo dục hoà nhập thông qua ngôn ngữ ký hiệu, kết nối giáo viên người Điếc, phiên dịch viên và các đơn vị đào tạo để triển khai lớp học phù hợp theo từng nhóm nhu cầu học tập.</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28700" y="1028700"/>
            <a:ext cx="15993423" cy="2095525"/>
            <a:chOff x="0" y="0"/>
            <a:chExt cx="3983648" cy="521954"/>
          </a:xfrm>
        </p:grpSpPr>
        <p:sp>
          <p:nvSpPr>
            <p:cNvPr name="Freeform 7" id="7"/>
            <p:cNvSpPr/>
            <p:nvPr/>
          </p:nvSpPr>
          <p:spPr>
            <a:xfrm flipH="false" flipV="false" rot="0">
              <a:off x="0" y="0"/>
              <a:ext cx="3983648" cy="521954"/>
            </a:xfrm>
            <a:custGeom>
              <a:avLst/>
              <a:gdLst/>
              <a:ahLst/>
              <a:cxnLst/>
              <a:rect r="r" b="b" t="t" l="l"/>
              <a:pathLst>
                <a:path h="521954" w="3983648">
                  <a:moveTo>
                    <a:pt x="9454" y="0"/>
                  </a:moveTo>
                  <a:lnTo>
                    <a:pt x="3974194" y="0"/>
                  </a:lnTo>
                  <a:cubicBezTo>
                    <a:pt x="3979415" y="0"/>
                    <a:pt x="3983648" y="4233"/>
                    <a:pt x="3983648" y="9454"/>
                  </a:cubicBezTo>
                  <a:lnTo>
                    <a:pt x="3983648" y="512500"/>
                  </a:lnTo>
                  <a:cubicBezTo>
                    <a:pt x="3983648" y="517721"/>
                    <a:pt x="3979415" y="521954"/>
                    <a:pt x="3974194" y="521954"/>
                  </a:cubicBezTo>
                  <a:lnTo>
                    <a:pt x="9454" y="521954"/>
                  </a:lnTo>
                  <a:cubicBezTo>
                    <a:pt x="6947" y="521954"/>
                    <a:pt x="4542" y="520958"/>
                    <a:pt x="2769" y="519185"/>
                  </a:cubicBezTo>
                  <a:cubicBezTo>
                    <a:pt x="996" y="517412"/>
                    <a:pt x="0" y="515007"/>
                    <a:pt x="0" y="512500"/>
                  </a:cubicBezTo>
                  <a:lnTo>
                    <a:pt x="0" y="9454"/>
                  </a:lnTo>
                  <a:cubicBezTo>
                    <a:pt x="0" y="4233"/>
                    <a:pt x="4233" y="0"/>
                    <a:pt x="9454" y="0"/>
                  </a:cubicBezTo>
                  <a:close/>
                </a:path>
              </a:pathLst>
            </a:custGeom>
            <a:solidFill>
              <a:srgbClr val="004AAD"/>
            </a:solidFill>
          </p:spPr>
        </p:sp>
        <p:sp>
          <p:nvSpPr>
            <p:cNvPr name="TextBox 8" id="8"/>
            <p:cNvSpPr txBox="true"/>
            <p:nvPr/>
          </p:nvSpPr>
          <p:spPr>
            <a:xfrm>
              <a:off x="0" y="-47625"/>
              <a:ext cx="3983648" cy="569579"/>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369389" y="1238262"/>
            <a:ext cx="13549222" cy="1600200"/>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FFFFFF"/>
                </a:solidFill>
                <a:latin typeface="Roboto"/>
                <a:ea typeface="Roboto"/>
                <a:cs typeface="Roboto"/>
                <a:sym typeface="Roboto"/>
              </a:rPr>
              <a:t>Trở thành nền tảng hàng đầu tại Việt Nam về Ngôn ngữ Ký hiệu và giáo dục hòa nhập, do chính người Điếc xây dựng nội dung dưới sự đồng hành của người nghe.</a:t>
            </a:r>
          </a:p>
        </p:txBody>
      </p:sp>
      <p:grpSp>
        <p:nvGrpSpPr>
          <p:cNvPr name="Group 10" id="10"/>
          <p:cNvGrpSpPr/>
          <p:nvPr/>
        </p:nvGrpSpPr>
        <p:grpSpPr>
          <a:xfrm rot="0">
            <a:off x="1147288" y="3583274"/>
            <a:ext cx="15993423" cy="2095525"/>
            <a:chOff x="0" y="0"/>
            <a:chExt cx="3983648" cy="521954"/>
          </a:xfrm>
        </p:grpSpPr>
        <p:sp>
          <p:nvSpPr>
            <p:cNvPr name="Freeform 11" id="11"/>
            <p:cNvSpPr/>
            <p:nvPr/>
          </p:nvSpPr>
          <p:spPr>
            <a:xfrm flipH="false" flipV="false" rot="0">
              <a:off x="0" y="0"/>
              <a:ext cx="3983648" cy="521954"/>
            </a:xfrm>
            <a:custGeom>
              <a:avLst/>
              <a:gdLst/>
              <a:ahLst/>
              <a:cxnLst/>
              <a:rect r="r" b="b" t="t" l="l"/>
              <a:pathLst>
                <a:path h="521954" w="3983648">
                  <a:moveTo>
                    <a:pt x="9454" y="0"/>
                  </a:moveTo>
                  <a:lnTo>
                    <a:pt x="3974194" y="0"/>
                  </a:lnTo>
                  <a:cubicBezTo>
                    <a:pt x="3979415" y="0"/>
                    <a:pt x="3983648" y="4233"/>
                    <a:pt x="3983648" y="9454"/>
                  </a:cubicBezTo>
                  <a:lnTo>
                    <a:pt x="3983648" y="512500"/>
                  </a:lnTo>
                  <a:cubicBezTo>
                    <a:pt x="3983648" y="517721"/>
                    <a:pt x="3979415" y="521954"/>
                    <a:pt x="3974194" y="521954"/>
                  </a:cubicBezTo>
                  <a:lnTo>
                    <a:pt x="9454" y="521954"/>
                  </a:lnTo>
                  <a:cubicBezTo>
                    <a:pt x="6947" y="521954"/>
                    <a:pt x="4542" y="520958"/>
                    <a:pt x="2769" y="519185"/>
                  </a:cubicBezTo>
                  <a:cubicBezTo>
                    <a:pt x="996" y="517412"/>
                    <a:pt x="0" y="515007"/>
                    <a:pt x="0" y="512500"/>
                  </a:cubicBezTo>
                  <a:lnTo>
                    <a:pt x="0" y="9454"/>
                  </a:lnTo>
                  <a:cubicBezTo>
                    <a:pt x="0" y="4233"/>
                    <a:pt x="4233" y="0"/>
                    <a:pt x="9454" y="0"/>
                  </a:cubicBezTo>
                  <a:close/>
                </a:path>
              </a:pathLst>
            </a:custGeom>
            <a:solidFill>
              <a:srgbClr val="004AAD"/>
            </a:solidFill>
          </p:spPr>
        </p:sp>
        <p:sp>
          <p:nvSpPr>
            <p:cNvPr name="TextBox 12" id="12"/>
            <p:cNvSpPr txBox="true"/>
            <p:nvPr/>
          </p:nvSpPr>
          <p:spPr>
            <a:xfrm>
              <a:off x="0" y="-47625"/>
              <a:ext cx="3983648" cy="569579"/>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2369389" y="3791912"/>
            <a:ext cx="13549222" cy="1600200"/>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FFFFFF"/>
                </a:solidFill>
                <a:latin typeface="Roboto"/>
                <a:ea typeface="Roboto"/>
                <a:cs typeface="Roboto"/>
                <a:sym typeface="Roboto"/>
              </a:rPr>
              <a:t>Xây</a:t>
            </a:r>
            <a:r>
              <a:rPr lang="en-US" sz="3000">
                <a:solidFill>
                  <a:srgbClr val="FFFFFF"/>
                </a:solidFill>
                <a:latin typeface="Roboto"/>
                <a:ea typeface="Roboto"/>
                <a:cs typeface="Roboto"/>
                <a:sym typeface="Roboto"/>
              </a:rPr>
              <a:t> dựng cộng đồng học tập ký hiệu toàn diện, nơi người Điếc và người nghe cùng học, cùng chia sẻ, cùng phát triển năng lực giao tiếp không rào cản góp phần xây dựng môi trường học tập hòa nhập. </a:t>
            </a:r>
          </a:p>
        </p:txBody>
      </p:sp>
      <p:grpSp>
        <p:nvGrpSpPr>
          <p:cNvPr name="Group 14" id="14"/>
          <p:cNvGrpSpPr/>
          <p:nvPr/>
        </p:nvGrpSpPr>
        <p:grpSpPr>
          <a:xfrm rot="0">
            <a:off x="1265877" y="6135999"/>
            <a:ext cx="15993423" cy="2095525"/>
            <a:chOff x="0" y="0"/>
            <a:chExt cx="3983648" cy="521954"/>
          </a:xfrm>
        </p:grpSpPr>
        <p:sp>
          <p:nvSpPr>
            <p:cNvPr name="Freeform 15" id="15"/>
            <p:cNvSpPr/>
            <p:nvPr/>
          </p:nvSpPr>
          <p:spPr>
            <a:xfrm flipH="false" flipV="false" rot="0">
              <a:off x="0" y="0"/>
              <a:ext cx="3983648" cy="521954"/>
            </a:xfrm>
            <a:custGeom>
              <a:avLst/>
              <a:gdLst/>
              <a:ahLst/>
              <a:cxnLst/>
              <a:rect r="r" b="b" t="t" l="l"/>
              <a:pathLst>
                <a:path h="521954" w="3983648">
                  <a:moveTo>
                    <a:pt x="9454" y="0"/>
                  </a:moveTo>
                  <a:lnTo>
                    <a:pt x="3974194" y="0"/>
                  </a:lnTo>
                  <a:cubicBezTo>
                    <a:pt x="3979415" y="0"/>
                    <a:pt x="3983648" y="4233"/>
                    <a:pt x="3983648" y="9454"/>
                  </a:cubicBezTo>
                  <a:lnTo>
                    <a:pt x="3983648" y="512500"/>
                  </a:lnTo>
                  <a:cubicBezTo>
                    <a:pt x="3983648" y="517721"/>
                    <a:pt x="3979415" y="521954"/>
                    <a:pt x="3974194" y="521954"/>
                  </a:cubicBezTo>
                  <a:lnTo>
                    <a:pt x="9454" y="521954"/>
                  </a:lnTo>
                  <a:cubicBezTo>
                    <a:pt x="6947" y="521954"/>
                    <a:pt x="4542" y="520958"/>
                    <a:pt x="2769" y="519185"/>
                  </a:cubicBezTo>
                  <a:cubicBezTo>
                    <a:pt x="996" y="517412"/>
                    <a:pt x="0" y="515007"/>
                    <a:pt x="0" y="512500"/>
                  </a:cubicBezTo>
                  <a:lnTo>
                    <a:pt x="0" y="9454"/>
                  </a:lnTo>
                  <a:cubicBezTo>
                    <a:pt x="0" y="4233"/>
                    <a:pt x="4233" y="0"/>
                    <a:pt x="9454" y="0"/>
                  </a:cubicBezTo>
                  <a:close/>
                </a:path>
              </a:pathLst>
            </a:custGeom>
            <a:solidFill>
              <a:srgbClr val="004AAD"/>
            </a:solidFill>
          </p:spPr>
        </p:sp>
        <p:sp>
          <p:nvSpPr>
            <p:cNvPr name="TextBox 16" id="16"/>
            <p:cNvSpPr txBox="true"/>
            <p:nvPr/>
          </p:nvSpPr>
          <p:spPr>
            <a:xfrm>
              <a:off x="0" y="-47625"/>
              <a:ext cx="3983648" cy="569579"/>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2369389" y="6345549"/>
            <a:ext cx="13549222" cy="1600200"/>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FFFFFF"/>
                </a:solidFill>
                <a:latin typeface="Roboto"/>
                <a:ea typeface="Roboto"/>
                <a:cs typeface="Roboto"/>
                <a:sym typeface="Roboto"/>
              </a:rPr>
              <a:t>Đưa</a:t>
            </a:r>
            <a:r>
              <a:rPr lang="en-US" sz="3000">
                <a:solidFill>
                  <a:srgbClr val="FFFFFF"/>
                </a:solidFill>
                <a:latin typeface="Roboto"/>
                <a:ea typeface="Roboto"/>
                <a:cs typeface="Roboto"/>
                <a:sym typeface="Roboto"/>
              </a:rPr>
              <a:t> Ngôn ngữ Ký hiệu trở thành một phần tự nhiên trong đời sống xã hội, được công nhận, tôn trọng và ứng dụng rộng rãi trong giáo dục, truyền thông, y tế, dịch vụ công và doanh nghiệp.</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28700" y="1028700"/>
            <a:ext cx="15993423" cy="2095525"/>
            <a:chOff x="0" y="0"/>
            <a:chExt cx="3983648" cy="521954"/>
          </a:xfrm>
        </p:grpSpPr>
        <p:sp>
          <p:nvSpPr>
            <p:cNvPr name="Freeform 7" id="7"/>
            <p:cNvSpPr/>
            <p:nvPr/>
          </p:nvSpPr>
          <p:spPr>
            <a:xfrm flipH="false" flipV="false" rot="0">
              <a:off x="0" y="0"/>
              <a:ext cx="3983648" cy="521954"/>
            </a:xfrm>
            <a:custGeom>
              <a:avLst/>
              <a:gdLst/>
              <a:ahLst/>
              <a:cxnLst/>
              <a:rect r="r" b="b" t="t" l="l"/>
              <a:pathLst>
                <a:path h="521954" w="3983648">
                  <a:moveTo>
                    <a:pt x="9454" y="0"/>
                  </a:moveTo>
                  <a:lnTo>
                    <a:pt x="3974194" y="0"/>
                  </a:lnTo>
                  <a:cubicBezTo>
                    <a:pt x="3979415" y="0"/>
                    <a:pt x="3983648" y="4233"/>
                    <a:pt x="3983648" y="9454"/>
                  </a:cubicBezTo>
                  <a:lnTo>
                    <a:pt x="3983648" y="512500"/>
                  </a:lnTo>
                  <a:cubicBezTo>
                    <a:pt x="3983648" y="517721"/>
                    <a:pt x="3979415" y="521954"/>
                    <a:pt x="3974194" y="521954"/>
                  </a:cubicBezTo>
                  <a:lnTo>
                    <a:pt x="9454" y="521954"/>
                  </a:lnTo>
                  <a:cubicBezTo>
                    <a:pt x="6947" y="521954"/>
                    <a:pt x="4542" y="520958"/>
                    <a:pt x="2769" y="519185"/>
                  </a:cubicBezTo>
                  <a:cubicBezTo>
                    <a:pt x="996" y="517412"/>
                    <a:pt x="0" y="515007"/>
                    <a:pt x="0" y="512500"/>
                  </a:cubicBezTo>
                  <a:lnTo>
                    <a:pt x="0" y="9454"/>
                  </a:lnTo>
                  <a:cubicBezTo>
                    <a:pt x="0" y="4233"/>
                    <a:pt x="4233" y="0"/>
                    <a:pt x="9454" y="0"/>
                  </a:cubicBezTo>
                  <a:close/>
                </a:path>
              </a:pathLst>
            </a:custGeom>
            <a:solidFill>
              <a:srgbClr val="004AAD"/>
            </a:solidFill>
          </p:spPr>
        </p:sp>
        <p:sp>
          <p:nvSpPr>
            <p:cNvPr name="TextBox 8" id="8"/>
            <p:cNvSpPr txBox="true"/>
            <p:nvPr/>
          </p:nvSpPr>
          <p:spPr>
            <a:xfrm>
              <a:off x="0" y="-47625"/>
              <a:ext cx="3983648" cy="569579"/>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369389" y="1238262"/>
            <a:ext cx="13549222" cy="1600200"/>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FFFFFF"/>
                </a:solidFill>
                <a:latin typeface="Roboto"/>
                <a:ea typeface="Roboto"/>
                <a:cs typeface="Roboto"/>
                <a:sym typeface="Roboto"/>
              </a:rPr>
              <a:t>Đào</a:t>
            </a:r>
            <a:r>
              <a:rPr lang="en-US" sz="3000">
                <a:solidFill>
                  <a:srgbClr val="FFFFFF"/>
                </a:solidFill>
                <a:latin typeface="Roboto"/>
                <a:ea typeface="Roboto"/>
                <a:cs typeface="Roboto"/>
                <a:sym typeface="Roboto"/>
              </a:rPr>
              <a:t> tạo đội ngũ phiên dịch viên ký hiệu chuyên nghiệp và có đạo đức nghề nghiệp, góp phần thu hẹp “khoảng cách giao tiếp” giữa hai thế giới người Điếc và người nghe.</a:t>
            </a:r>
          </a:p>
        </p:txBody>
      </p:sp>
      <p:grpSp>
        <p:nvGrpSpPr>
          <p:cNvPr name="Group 10" id="10"/>
          <p:cNvGrpSpPr/>
          <p:nvPr/>
        </p:nvGrpSpPr>
        <p:grpSpPr>
          <a:xfrm rot="0">
            <a:off x="1147288" y="3583274"/>
            <a:ext cx="15993423" cy="2095525"/>
            <a:chOff x="0" y="0"/>
            <a:chExt cx="3983648" cy="521954"/>
          </a:xfrm>
        </p:grpSpPr>
        <p:sp>
          <p:nvSpPr>
            <p:cNvPr name="Freeform 11" id="11"/>
            <p:cNvSpPr/>
            <p:nvPr/>
          </p:nvSpPr>
          <p:spPr>
            <a:xfrm flipH="false" flipV="false" rot="0">
              <a:off x="0" y="0"/>
              <a:ext cx="3983648" cy="521954"/>
            </a:xfrm>
            <a:custGeom>
              <a:avLst/>
              <a:gdLst/>
              <a:ahLst/>
              <a:cxnLst/>
              <a:rect r="r" b="b" t="t" l="l"/>
              <a:pathLst>
                <a:path h="521954" w="3983648">
                  <a:moveTo>
                    <a:pt x="9454" y="0"/>
                  </a:moveTo>
                  <a:lnTo>
                    <a:pt x="3974194" y="0"/>
                  </a:lnTo>
                  <a:cubicBezTo>
                    <a:pt x="3979415" y="0"/>
                    <a:pt x="3983648" y="4233"/>
                    <a:pt x="3983648" y="9454"/>
                  </a:cubicBezTo>
                  <a:lnTo>
                    <a:pt x="3983648" y="512500"/>
                  </a:lnTo>
                  <a:cubicBezTo>
                    <a:pt x="3983648" y="517721"/>
                    <a:pt x="3979415" y="521954"/>
                    <a:pt x="3974194" y="521954"/>
                  </a:cubicBezTo>
                  <a:lnTo>
                    <a:pt x="9454" y="521954"/>
                  </a:lnTo>
                  <a:cubicBezTo>
                    <a:pt x="6947" y="521954"/>
                    <a:pt x="4542" y="520958"/>
                    <a:pt x="2769" y="519185"/>
                  </a:cubicBezTo>
                  <a:cubicBezTo>
                    <a:pt x="996" y="517412"/>
                    <a:pt x="0" y="515007"/>
                    <a:pt x="0" y="512500"/>
                  </a:cubicBezTo>
                  <a:lnTo>
                    <a:pt x="0" y="9454"/>
                  </a:lnTo>
                  <a:cubicBezTo>
                    <a:pt x="0" y="4233"/>
                    <a:pt x="4233" y="0"/>
                    <a:pt x="9454" y="0"/>
                  </a:cubicBezTo>
                  <a:close/>
                </a:path>
              </a:pathLst>
            </a:custGeom>
            <a:solidFill>
              <a:srgbClr val="004AAD"/>
            </a:solidFill>
          </p:spPr>
        </p:sp>
        <p:sp>
          <p:nvSpPr>
            <p:cNvPr name="TextBox 12" id="12"/>
            <p:cNvSpPr txBox="true"/>
            <p:nvPr/>
          </p:nvSpPr>
          <p:spPr>
            <a:xfrm>
              <a:off x="0" y="-47625"/>
              <a:ext cx="3983648" cy="569579"/>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2369389" y="3791912"/>
            <a:ext cx="13549222" cy="1600200"/>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FFFFFF"/>
                </a:solidFill>
                <a:latin typeface="Roboto"/>
                <a:ea typeface="Roboto"/>
                <a:cs typeface="Roboto"/>
                <a:sym typeface="Roboto"/>
              </a:rPr>
              <a:t>La</a:t>
            </a:r>
            <a:r>
              <a:rPr lang="en-US" sz="3000">
                <a:solidFill>
                  <a:srgbClr val="FFFFFF"/>
                </a:solidFill>
                <a:latin typeface="Roboto"/>
                <a:ea typeface="Roboto"/>
                <a:cs typeface="Roboto"/>
                <a:sym typeface="Roboto"/>
              </a:rPr>
              <a:t>n tỏa giá trị nhân văn, bình đẳng và hòa nhập, hướng tới một xã hội mà mọi người, dù khác biệt về khả năng, đều có quyền tiếp cận giáo dục, thông tin và cơ hội phát triển như nhau.</a:t>
            </a:r>
          </a:p>
        </p:txBody>
      </p:sp>
      <p:grpSp>
        <p:nvGrpSpPr>
          <p:cNvPr name="Group 14" id="14"/>
          <p:cNvGrpSpPr/>
          <p:nvPr/>
        </p:nvGrpSpPr>
        <p:grpSpPr>
          <a:xfrm rot="0">
            <a:off x="1265877" y="6135999"/>
            <a:ext cx="15993423" cy="2095525"/>
            <a:chOff x="0" y="0"/>
            <a:chExt cx="3983648" cy="521954"/>
          </a:xfrm>
        </p:grpSpPr>
        <p:sp>
          <p:nvSpPr>
            <p:cNvPr name="Freeform 15" id="15"/>
            <p:cNvSpPr/>
            <p:nvPr/>
          </p:nvSpPr>
          <p:spPr>
            <a:xfrm flipH="false" flipV="false" rot="0">
              <a:off x="0" y="0"/>
              <a:ext cx="3983648" cy="521954"/>
            </a:xfrm>
            <a:custGeom>
              <a:avLst/>
              <a:gdLst/>
              <a:ahLst/>
              <a:cxnLst/>
              <a:rect r="r" b="b" t="t" l="l"/>
              <a:pathLst>
                <a:path h="521954" w="3983648">
                  <a:moveTo>
                    <a:pt x="9454" y="0"/>
                  </a:moveTo>
                  <a:lnTo>
                    <a:pt x="3974194" y="0"/>
                  </a:lnTo>
                  <a:cubicBezTo>
                    <a:pt x="3979415" y="0"/>
                    <a:pt x="3983648" y="4233"/>
                    <a:pt x="3983648" y="9454"/>
                  </a:cubicBezTo>
                  <a:lnTo>
                    <a:pt x="3983648" y="512500"/>
                  </a:lnTo>
                  <a:cubicBezTo>
                    <a:pt x="3983648" y="517721"/>
                    <a:pt x="3979415" y="521954"/>
                    <a:pt x="3974194" y="521954"/>
                  </a:cubicBezTo>
                  <a:lnTo>
                    <a:pt x="9454" y="521954"/>
                  </a:lnTo>
                  <a:cubicBezTo>
                    <a:pt x="6947" y="521954"/>
                    <a:pt x="4542" y="520958"/>
                    <a:pt x="2769" y="519185"/>
                  </a:cubicBezTo>
                  <a:cubicBezTo>
                    <a:pt x="996" y="517412"/>
                    <a:pt x="0" y="515007"/>
                    <a:pt x="0" y="512500"/>
                  </a:cubicBezTo>
                  <a:lnTo>
                    <a:pt x="0" y="9454"/>
                  </a:lnTo>
                  <a:cubicBezTo>
                    <a:pt x="0" y="4233"/>
                    <a:pt x="4233" y="0"/>
                    <a:pt x="9454" y="0"/>
                  </a:cubicBezTo>
                  <a:close/>
                </a:path>
              </a:pathLst>
            </a:custGeom>
            <a:solidFill>
              <a:srgbClr val="004AAD"/>
            </a:solidFill>
          </p:spPr>
        </p:sp>
        <p:sp>
          <p:nvSpPr>
            <p:cNvPr name="TextBox 16" id="16"/>
            <p:cNvSpPr txBox="true"/>
            <p:nvPr/>
          </p:nvSpPr>
          <p:spPr>
            <a:xfrm>
              <a:off x="0" y="-47625"/>
              <a:ext cx="3983648" cy="569579"/>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2369389" y="6612261"/>
            <a:ext cx="13549222" cy="1066800"/>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FFFFFF"/>
                </a:solidFill>
                <a:latin typeface="Roboto"/>
                <a:ea typeface="Roboto"/>
                <a:cs typeface="Roboto"/>
                <a:sym typeface="Roboto"/>
              </a:rPr>
              <a:t>Góp</a:t>
            </a:r>
            <a:r>
              <a:rPr lang="en-US" sz="3000">
                <a:solidFill>
                  <a:srgbClr val="FFFFFF"/>
                </a:solidFill>
                <a:latin typeface="Roboto"/>
                <a:ea typeface="Roboto"/>
                <a:cs typeface="Roboto"/>
                <a:sym typeface="Roboto"/>
              </a:rPr>
              <a:t> phần thay đổi chính sách đối với nhóm người Điếc trong trường học và doanh nghiệp.</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03430" y="4607483"/>
            <a:ext cx="12881141" cy="967259"/>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X. TÀI CHÍNH TÓM TẮT 2026–2028</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749790" y="2042275"/>
            <a:ext cx="12788419" cy="6909477"/>
            <a:chOff x="0" y="0"/>
            <a:chExt cx="17051226" cy="9212636"/>
          </a:xfrm>
        </p:grpSpPr>
        <p:sp>
          <p:nvSpPr>
            <p:cNvPr name="Freeform 7" id="7"/>
            <p:cNvSpPr/>
            <p:nvPr/>
          </p:nvSpPr>
          <p:spPr>
            <a:xfrm flipH="false" flipV="false" rot="0">
              <a:off x="12700" y="38"/>
              <a:ext cx="16994983" cy="6092311"/>
            </a:xfrm>
            <a:custGeom>
              <a:avLst/>
              <a:gdLst/>
              <a:ahLst/>
              <a:cxnLst/>
              <a:rect r="r" b="b" t="t" l="l"/>
              <a:pathLst>
                <a:path h="6092311" w="16994983">
                  <a:moveTo>
                    <a:pt x="0" y="0"/>
                  </a:moveTo>
                  <a:lnTo>
                    <a:pt x="16994983" y="0"/>
                  </a:lnTo>
                  <a:lnTo>
                    <a:pt x="16994983" y="6092311"/>
                  </a:lnTo>
                  <a:lnTo>
                    <a:pt x="0" y="6092311"/>
                  </a:lnTo>
                  <a:lnTo>
                    <a:pt x="0" y="0"/>
                  </a:lnTo>
                  <a:close/>
                </a:path>
              </a:pathLst>
            </a:custGeom>
            <a:blipFill>
              <a:blip r:embed="rId3"/>
              <a:stretch>
                <a:fillRect l="0" t="0" r="0" b="0"/>
              </a:stretch>
            </a:blipFill>
          </p:spPr>
        </p:sp>
        <p:sp>
          <p:nvSpPr>
            <p:cNvPr name="Freeform 8" id="8"/>
            <p:cNvSpPr/>
            <p:nvPr/>
          </p:nvSpPr>
          <p:spPr>
            <a:xfrm flipH="false" flipV="false" rot="0">
              <a:off x="5443" y="6092386"/>
              <a:ext cx="17002240" cy="3120124"/>
            </a:xfrm>
            <a:custGeom>
              <a:avLst/>
              <a:gdLst/>
              <a:ahLst/>
              <a:cxnLst/>
              <a:rect r="r" b="b" t="t" l="l"/>
              <a:pathLst>
                <a:path h="3120124" w="17002240">
                  <a:moveTo>
                    <a:pt x="0" y="0"/>
                  </a:moveTo>
                  <a:lnTo>
                    <a:pt x="17002240" y="0"/>
                  </a:lnTo>
                  <a:lnTo>
                    <a:pt x="17002240" y="3120125"/>
                  </a:lnTo>
                  <a:lnTo>
                    <a:pt x="0" y="3120125"/>
                  </a:lnTo>
                  <a:lnTo>
                    <a:pt x="0" y="0"/>
                  </a:lnTo>
                  <a:close/>
                </a:path>
              </a:pathLst>
            </a:custGeom>
            <a:blipFill>
              <a:blip r:embed="rId4"/>
              <a:stretch>
                <a:fillRect l="0" t="0" r="0" b="0"/>
              </a:stretch>
            </a:blipFill>
          </p:spPr>
        </p:sp>
        <p:sp>
          <p:nvSpPr>
            <p:cNvPr name="AutoShape 9" id="9"/>
            <p:cNvSpPr/>
            <p:nvPr/>
          </p:nvSpPr>
          <p:spPr>
            <a:xfrm flipV="true">
              <a:off x="12700" y="38"/>
              <a:ext cx="18143" cy="6092311"/>
            </a:xfrm>
            <a:prstGeom prst="line">
              <a:avLst/>
            </a:prstGeom>
            <a:ln cap="flat" w="25400">
              <a:solidFill>
                <a:srgbClr val="000000"/>
              </a:solidFill>
              <a:prstDash val="solid"/>
              <a:headEnd type="none" len="sm" w="sm"/>
              <a:tailEnd type="none" len="sm" w="sm"/>
            </a:ln>
          </p:spPr>
        </p:sp>
        <p:sp>
          <p:nvSpPr>
            <p:cNvPr name="AutoShape 10" id="10"/>
            <p:cNvSpPr/>
            <p:nvPr/>
          </p:nvSpPr>
          <p:spPr>
            <a:xfrm flipV="true">
              <a:off x="17007683" y="6092386"/>
              <a:ext cx="30843" cy="3120124"/>
            </a:xfrm>
            <a:prstGeom prst="line">
              <a:avLst/>
            </a:prstGeom>
            <a:ln cap="flat" w="25400">
              <a:solidFill>
                <a:srgbClr val="000000"/>
              </a:solidFill>
              <a:prstDash val="solid"/>
              <a:headEnd type="none" len="sm" w="sm"/>
              <a:tailEnd type="none" len="sm" w="sm"/>
            </a:ln>
          </p:spPr>
        </p:sp>
      </p:grpSp>
      <p:sp>
        <p:nvSpPr>
          <p:cNvPr name="TextBox 11" id="11"/>
          <p:cNvSpPr txBox="true"/>
          <p:nvPr/>
        </p:nvSpPr>
        <p:spPr>
          <a:xfrm rot="0">
            <a:off x="7596633" y="1275991"/>
            <a:ext cx="3094734" cy="5334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Doanh thu dự kiến</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450187" y="-270895"/>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3888201" y="1028700"/>
            <a:ext cx="10511597" cy="8845860"/>
            <a:chOff x="0" y="0"/>
            <a:chExt cx="14015463" cy="11794480"/>
          </a:xfrm>
        </p:grpSpPr>
        <p:sp>
          <p:nvSpPr>
            <p:cNvPr name="Freeform 7" id="7"/>
            <p:cNvSpPr/>
            <p:nvPr/>
          </p:nvSpPr>
          <p:spPr>
            <a:xfrm flipH="false" flipV="false" rot="0">
              <a:off x="0" y="9238139"/>
              <a:ext cx="14015463" cy="2556341"/>
            </a:xfrm>
            <a:custGeom>
              <a:avLst/>
              <a:gdLst/>
              <a:ahLst/>
              <a:cxnLst/>
              <a:rect r="r" b="b" t="t" l="l"/>
              <a:pathLst>
                <a:path h="2556341" w="14015463">
                  <a:moveTo>
                    <a:pt x="0" y="0"/>
                  </a:moveTo>
                  <a:lnTo>
                    <a:pt x="14015463" y="0"/>
                  </a:lnTo>
                  <a:lnTo>
                    <a:pt x="14015463" y="2556341"/>
                  </a:lnTo>
                  <a:lnTo>
                    <a:pt x="0" y="2556341"/>
                  </a:lnTo>
                  <a:lnTo>
                    <a:pt x="0" y="0"/>
                  </a:lnTo>
                  <a:close/>
                </a:path>
              </a:pathLst>
            </a:custGeom>
            <a:blipFill>
              <a:blip r:embed="rId3"/>
              <a:stretch>
                <a:fillRect l="0" t="0" r="0" b="0"/>
              </a:stretch>
            </a:blipFill>
          </p:spPr>
        </p:sp>
        <p:sp>
          <p:nvSpPr>
            <p:cNvPr name="Freeform 8" id="8"/>
            <p:cNvSpPr/>
            <p:nvPr/>
          </p:nvSpPr>
          <p:spPr>
            <a:xfrm flipH="false" flipV="false" rot="0">
              <a:off x="0" y="0"/>
              <a:ext cx="14015463" cy="9238139"/>
            </a:xfrm>
            <a:custGeom>
              <a:avLst/>
              <a:gdLst/>
              <a:ahLst/>
              <a:cxnLst/>
              <a:rect r="r" b="b" t="t" l="l"/>
              <a:pathLst>
                <a:path h="9238139" w="14015463">
                  <a:moveTo>
                    <a:pt x="0" y="0"/>
                  </a:moveTo>
                  <a:lnTo>
                    <a:pt x="14015463" y="0"/>
                  </a:lnTo>
                  <a:lnTo>
                    <a:pt x="14015463" y="9238139"/>
                  </a:lnTo>
                  <a:lnTo>
                    <a:pt x="0" y="9238139"/>
                  </a:lnTo>
                  <a:lnTo>
                    <a:pt x="0" y="0"/>
                  </a:lnTo>
                  <a:close/>
                </a:path>
              </a:pathLst>
            </a:custGeom>
            <a:blipFill>
              <a:blip r:embed="rId4"/>
              <a:stretch>
                <a:fillRect l="0" t="0" r="0" b="0"/>
              </a:stretch>
            </a:blipFill>
          </p:spPr>
        </p:sp>
      </p:grpSp>
      <p:grpSp>
        <p:nvGrpSpPr>
          <p:cNvPr name="Group 9" id="9"/>
          <p:cNvGrpSpPr/>
          <p:nvPr/>
        </p:nvGrpSpPr>
        <p:grpSpPr>
          <a:xfrm rot="0">
            <a:off x="13704139" y="1158096"/>
            <a:ext cx="476609" cy="47660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7704463" y="322772"/>
            <a:ext cx="2879074" cy="533400"/>
          </a:xfrm>
          <a:prstGeom prst="rect">
            <a:avLst/>
          </a:prstGeom>
        </p:spPr>
        <p:txBody>
          <a:bodyPr anchor="t" rtlCol="false" tIns="0" lIns="0" bIns="0" rIns="0">
            <a:spAutoFit/>
          </a:bodyPr>
          <a:lstStyle/>
          <a:p>
            <a:pPr algn="just">
              <a:lnSpc>
                <a:spcPts val="4200"/>
              </a:lnSpc>
            </a:pPr>
            <a:r>
              <a:rPr lang="en-US" sz="3000">
                <a:solidFill>
                  <a:srgbClr val="004AAD"/>
                </a:solidFill>
                <a:latin typeface="Roboto"/>
                <a:ea typeface="Roboto"/>
                <a:cs typeface="Roboto"/>
                <a:sym typeface="Roboto"/>
              </a:rPr>
              <a:t>Tính toán chi phí</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03430" y="4607483"/>
            <a:ext cx="12881141" cy="967259"/>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XI. KẾ HOẠCH TRUYỀN THÔNG</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812266"/>
            <a:ext cx="16230600" cy="74676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Gi</a:t>
            </a:r>
            <a:r>
              <a:rPr lang="en-US" b="true" sz="3000">
                <a:solidFill>
                  <a:srgbClr val="004AAD"/>
                </a:solidFill>
                <a:latin typeface="Roboto Bold"/>
                <a:ea typeface="Roboto Bold"/>
                <a:cs typeface="Roboto Bold"/>
                <a:sym typeface="Roboto Bold"/>
              </a:rPr>
              <a:t>ai đoạn 1: Khởi tạo (0 – 3 tháng)</a:t>
            </a:r>
          </a:p>
          <a:p>
            <a:pPr algn="just">
              <a:lnSpc>
                <a:spcPts val="4200"/>
              </a:lnSpc>
            </a:pPr>
            <a:r>
              <a:rPr lang="en-US" sz="3000" i="true">
                <a:solidFill>
                  <a:srgbClr val="004AAD"/>
                </a:solidFill>
                <a:latin typeface="Roboto Italics"/>
                <a:ea typeface="Roboto Italics"/>
                <a:cs typeface="Roboto Italics"/>
                <a:sym typeface="Roboto Italics"/>
              </a:rPr>
              <a:t>Mục tiêu:</a:t>
            </a:r>
            <a:r>
              <a:rPr lang="en-US" sz="3000">
                <a:solidFill>
                  <a:srgbClr val="004AAD"/>
                </a:solidFill>
                <a:latin typeface="Roboto"/>
                <a:ea typeface="Roboto"/>
                <a:cs typeface="Roboto"/>
                <a:sym typeface="Roboto"/>
              </a:rPr>
              <a:t> Tạo nhận biết, khẳng định mô hình đơn vị tổ chức – điều phối, không phải trung tâm dạy học.</a:t>
            </a:r>
          </a:p>
          <a:p>
            <a:pPr algn="just">
              <a:lnSpc>
                <a:spcPts val="4200"/>
              </a:lnSpc>
            </a:pPr>
            <a:r>
              <a:rPr lang="en-US" sz="3000" i="true">
                <a:solidFill>
                  <a:srgbClr val="004AAD"/>
                </a:solidFill>
                <a:latin typeface="Roboto Italics"/>
                <a:ea typeface="Roboto Italics"/>
                <a:cs typeface="Roboto Italics"/>
                <a:sym typeface="Roboto Italics"/>
              </a:rPr>
              <a:t>Hoạt động chính</a:t>
            </a:r>
          </a:p>
          <a:p>
            <a:pPr algn="just" marL="647702" indent="-323851" lvl="1">
              <a:lnSpc>
                <a:spcPts val="4200"/>
              </a:lnSpc>
              <a:buFont typeface="Arial"/>
              <a:buChar char="•"/>
            </a:pPr>
            <a:r>
              <a:rPr lang="en-US" sz="3000">
                <a:solidFill>
                  <a:srgbClr val="004AAD"/>
                </a:solidFill>
                <a:latin typeface="Roboto"/>
                <a:ea typeface="Roboto"/>
                <a:cs typeface="Roboto"/>
                <a:sym typeface="Roboto"/>
              </a:rPr>
              <a:t>Ra </a:t>
            </a:r>
            <a:r>
              <a:rPr lang="en-US" sz="3000">
                <a:solidFill>
                  <a:srgbClr val="004AAD"/>
                </a:solidFill>
                <a:latin typeface="Roboto"/>
                <a:ea typeface="Roboto"/>
                <a:cs typeface="Roboto"/>
                <a:sym typeface="Roboto"/>
              </a:rPr>
              <a:t>mắt</a:t>
            </a:r>
            <a:r>
              <a:rPr lang="en-US" sz="3000">
                <a:solidFill>
                  <a:srgbClr val="004AAD"/>
                </a:solidFill>
                <a:latin typeface="Roboto"/>
                <a:ea typeface="Roboto"/>
                <a:cs typeface="Roboto"/>
                <a:sym typeface="Roboto"/>
              </a:rPr>
              <a:t> website: dịch vụ tổ chức lớp, hồ sơ giảng viên người Điếc, thư viện video Sign Dictionary.</a:t>
            </a:r>
          </a:p>
          <a:p>
            <a:pPr algn="just" marL="647702" indent="-323851" lvl="1">
              <a:lnSpc>
                <a:spcPts val="4200"/>
              </a:lnSpc>
              <a:buFont typeface="Arial"/>
              <a:buChar char="•"/>
            </a:pPr>
            <a:r>
              <a:rPr lang="en-US" sz="3000">
                <a:solidFill>
                  <a:srgbClr val="004AAD"/>
                </a:solidFill>
                <a:latin typeface="Roboto"/>
                <a:ea typeface="Roboto"/>
                <a:cs typeface="Roboto"/>
                <a:sym typeface="Roboto"/>
              </a:rPr>
              <a:t>Fanpage vận hành ổn định, có bộ nhận diện rõ ràng.</a:t>
            </a:r>
          </a:p>
          <a:p>
            <a:pPr algn="just" marL="647702" indent="-323851" lvl="1">
              <a:lnSpc>
                <a:spcPts val="4200"/>
              </a:lnSpc>
              <a:buFont typeface="Arial"/>
              <a:buChar char="•"/>
            </a:pPr>
            <a:r>
              <a:rPr lang="en-US" sz="3000">
                <a:solidFill>
                  <a:srgbClr val="004AAD"/>
                </a:solidFill>
                <a:latin typeface="Roboto"/>
                <a:ea typeface="Roboto"/>
                <a:cs typeface="Roboto"/>
                <a:sym typeface="Roboto"/>
              </a:rPr>
              <a:t>Sản</a:t>
            </a:r>
            <a:r>
              <a:rPr lang="en-US" sz="3000">
                <a:solidFill>
                  <a:srgbClr val="004AAD"/>
                </a:solidFill>
                <a:latin typeface="Roboto"/>
                <a:ea typeface="Roboto"/>
                <a:cs typeface="Roboto"/>
                <a:sym typeface="Roboto"/>
              </a:rPr>
              <a:t> xuất nội dung giới thiệu mô hình kết nối (20–30 bài).</a:t>
            </a:r>
          </a:p>
          <a:p>
            <a:pPr algn="just" marL="647702" indent="-323851" lvl="1">
              <a:lnSpc>
                <a:spcPts val="4200"/>
              </a:lnSpc>
              <a:buFont typeface="Arial"/>
              <a:buChar char="•"/>
            </a:pPr>
            <a:r>
              <a:rPr lang="en-US" sz="3000">
                <a:solidFill>
                  <a:srgbClr val="004AAD"/>
                </a:solidFill>
                <a:latin typeface="Roboto"/>
                <a:ea typeface="Roboto"/>
                <a:cs typeface="Roboto"/>
                <a:sym typeface="Roboto"/>
              </a:rPr>
              <a:t>Truyền thông về chuỗi workshop trường công để tạo nhu cầu.</a:t>
            </a:r>
          </a:p>
          <a:p>
            <a:pPr algn="just">
              <a:lnSpc>
                <a:spcPts val="4200"/>
              </a:lnSpc>
            </a:pPr>
            <a:r>
              <a:rPr lang="en-US" sz="3000" i="true">
                <a:solidFill>
                  <a:srgbClr val="004AAD"/>
                </a:solidFill>
                <a:latin typeface="Roboto Italics"/>
                <a:ea typeface="Roboto Italics"/>
                <a:cs typeface="Roboto Italics"/>
                <a:sym typeface="Roboto Italics"/>
              </a:rPr>
              <a:t>Đầu ra</a:t>
            </a:r>
          </a:p>
          <a:p>
            <a:pPr algn="just" marL="647702" indent="-323851" lvl="1">
              <a:lnSpc>
                <a:spcPts val="4200"/>
              </a:lnSpc>
              <a:buFont typeface="Arial"/>
              <a:buChar char="•"/>
            </a:pPr>
            <a:r>
              <a:rPr lang="en-US" sz="3000">
                <a:solidFill>
                  <a:srgbClr val="004AAD"/>
                </a:solidFill>
                <a:latin typeface="Roboto"/>
                <a:ea typeface="Roboto"/>
                <a:cs typeface="Roboto"/>
                <a:sym typeface="Roboto"/>
              </a:rPr>
              <a:t>01 website hoàn thiện.</a:t>
            </a:r>
          </a:p>
          <a:p>
            <a:pPr algn="just" marL="647702" indent="-323851" lvl="1">
              <a:lnSpc>
                <a:spcPts val="4200"/>
              </a:lnSpc>
              <a:buFont typeface="Arial"/>
              <a:buChar char="•"/>
            </a:pPr>
            <a:r>
              <a:rPr lang="en-US" sz="3000">
                <a:solidFill>
                  <a:srgbClr val="004AAD"/>
                </a:solidFill>
                <a:latin typeface="Roboto"/>
                <a:ea typeface="Roboto"/>
                <a:cs typeface="Roboto"/>
                <a:sym typeface="Roboto"/>
              </a:rPr>
              <a:t>20–30</a:t>
            </a:r>
            <a:r>
              <a:rPr lang="en-US" sz="3000">
                <a:solidFill>
                  <a:srgbClr val="004AAD"/>
                </a:solidFill>
                <a:latin typeface="Roboto"/>
                <a:ea typeface="Roboto"/>
                <a:cs typeface="Roboto"/>
                <a:sym typeface="Roboto"/>
              </a:rPr>
              <a:t> bài truyền thông khởi tạo thương hiệu.</a:t>
            </a:r>
          </a:p>
          <a:p>
            <a:pPr algn="just" marL="647702" indent="-323851" lvl="1">
              <a:lnSpc>
                <a:spcPts val="4200"/>
              </a:lnSpc>
              <a:buFont typeface="Arial"/>
              <a:buChar char="•"/>
            </a:pPr>
            <a:r>
              <a:rPr lang="en-US" sz="3000">
                <a:solidFill>
                  <a:srgbClr val="004AAD"/>
                </a:solidFill>
                <a:latin typeface="Roboto"/>
                <a:ea typeface="Roboto"/>
                <a:cs typeface="Roboto"/>
                <a:sym typeface="Roboto"/>
              </a:rPr>
              <a:t>01</a:t>
            </a:r>
            <a:r>
              <a:rPr lang="en-US" sz="3000">
                <a:solidFill>
                  <a:srgbClr val="004AAD"/>
                </a:solidFill>
                <a:latin typeface="Roboto"/>
                <a:ea typeface="Roboto"/>
                <a:cs typeface="Roboto"/>
                <a:sym typeface="Roboto"/>
              </a:rPr>
              <a:t> </a:t>
            </a:r>
            <a:r>
              <a:rPr lang="en-US" sz="3000">
                <a:solidFill>
                  <a:srgbClr val="004AAD"/>
                </a:solidFill>
                <a:latin typeface="Roboto"/>
                <a:ea typeface="Roboto"/>
                <a:cs typeface="Roboto"/>
                <a:sym typeface="Roboto"/>
              </a:rPr>
              <a:t>video</a:t>
            </a:r>
            <a:r>
              <a:rPr lang="en-US" sz="3000">
                <a:solidFill>
                  <a:srgbClr val="004AAD"/>
                </a:solidFill>
                <a:latin typeface="Roboto"/>
                <a:ea typeface="Roboto"/>
                <a:cs typeface="Roboto"/>
                <a:sym typeface="Roboto"/>
              </a:rPr>
              <a:t> giới thiệu SignEdu Hub (pitching – gửi đối tác – chạy quảng bá).</a:t>
            </a:r>
          </a:p>
          <a:p>
            <a:pPr algn="just">
              <a:lnSpc>
                <a:spcPts val="4200"/>
              </a:lnSpc>
            </a:pPr>
          </a:p>
        </p:txBody>
      </p:sp>
      <p:grpSp>
        <p:nvGrpSpPr>
          <p:cNvPr name="Group 3" id="3"/>
          <p:cNvGrpSpPr/>
          <p:nvPr/>
        </p:nvGrpSpPr>
        <p:grpSpPr>
          <a:xfrm rot="0">
            <a:off x="-194094" y="-566806"/>
            <a:ext cx="18676189" cy="1996253"/>
            <a:chOff x="0" y="0"/>
            <a:chExt cx="4918832" cy="525762"/>
          </a:xfrm>
        </p:grpSpPr>
        <p:sp>
          <p:nvSpPr>
            <p:cNvPr name="Freeform 4" id="4"/>
            <p:cNvSpPr/>
            <p:nvPr/>
          </p:nvSpPr>
          <p:spPr>
            <a:xfrm flipH="false" flipV="false" rot="0">
              <a:off x="0" y="0"/>
              <a:ext cx="4918832" cy="525762"/>
            </a:xfrm>
            <a:custGeom>
              <a:avLst/>
              <a:gdLst/>
              <a:ahLst/>
              <a:cxnLst/>
              <a:rect r="r" b="b" t="t" l="l"/>
              <a:pathLst>
                <a:path h="525762" w="4918832">
                  <a:moveTo>
                    <a:pt x="0" y="0"/>
                  </a:moveTo>
                  <a:lnTo>
                    <a:pt x="4918832" y="0"/>
                  </a:lnTo>
                  <a:lnTo>
                    <a:pt x="4918832" y="525762"/>
                  </a:lnTo>
                  <a:lnTo>
                    <a:pt x="0" y="525762"/>
                  </a:lnTo>
                  <a:close/>
                </a:path>
              </a:pathLst>
            </a:custGeom>
            <a:solidFill>
              <a:srgbClr val="004AAD"/>
            </a:solidFill>
          </p:spPr>
        </p:sp>
        <p:sp>
          <p:nvSpPr>
            <p:cNvPr name="TextBox 5" id="5"/>
            <p:cNvSpPr txBox="true"/>
            <p:nvPr/>
          </p:nvSpPr>
          <p:spPr>
            <a:xfrm>
              <a:off x="0" y="-47625"/>
              <a:ext cx="4918832" cy="573387"/>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710676" y="412750"/>
            <a:ext cx="14866648" cy="615950"/>
          </a:xfrm>
          <a:prstGeom prst="rect">
            <a:avLst/>
          </a:prstGeom>
        </p:spPr>
        <p:txBody>
          <a:bodyPr anchor="t" rtlCol="false" tIns="0" lIns="0" bIns="0" rIns="0">
            <a:spAutoFit/>
          </a:bodyPr>
          <a:lstStyle/>
          <a:p>
            <a:pPr algn="ctr">
              <a:lnSpc>
                <a:spcPts val="4900"/>
              </a:lnSpc>
            </a:pPr>
            <a:r>
              <a:rPr lang="en-US" sz="3500" b="true">
                <a:solidFill>
                  <a:srgbClr val="FFFFFF"/>
                </a:solidFill>
                <a:latin typeface="Roboto Bold"/>
                <a:ea typeface="Roboto Bold"/>
                <a:cs typeface="Roboto Bold"/>
                <a:sym typeface="Roboto Bold"/>
              </a:rPr>
              <a:t>Kên</a:t>
            </a:r>
            <a:r>
              <a:rPr lang="en-US" b="true" sz="3500">
                <a:solidFill>
                  <a:srgbClr val="FFFFFF"/>
                </a:solidFill>
                <a:latin typeface="Roboto Bold"/>
                <a:ea typeface="Roboto Bold"/>
                <a:cs typeface="Roboto Bold"/>
                <a:sym typeface="Roboto Bold"/>
              </a:rPr>
              <a:t>h &amp; Kế hoạch truyền thông tổng thể</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557422"/>
            <a:ext cx="16230600" cy="90678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Gi</a:t>
            </a:r>
            <a:r>
              <a:rPr lang="en-US" b="true" sz="3000">
                <a:solidFill>
                  <a:srgbClr val="004AAD"/>
                </a:solidFill>
                <a:latin typeface="Roboto Bold"/>
                <a:ea typeface="Roboto Bold"/>
                <a:cs typeface="Roboto Bold"/>
                <a:sym typeface="Roboto Bold"/>
              </a:rPr>
              <a:t>ai đoạn 2: Tăng trưởng (4 – 9 tháng)</a:t>
            </a:r>
          </a:p>
          <a:p>
            <a:pPr algn="just">
              <a:lnSpc>
                <a:spcPts val="4200"/>
              </a:lnSpc>
            </a:pPr>
            <a:r>
              <a:rPr lang="en-US" sz="3000" i="true">
                <a:solidFill>
                  <a:srgbClr val="004AAD"/>
                </a:solidFill>
                <a:latin typeface="Roboto Italics"/>
                <a:ea typeface="Roboto Italics"/>
                <a:cs typeface="Roboto Italics"/>
                <a:sym typeface="Roboto Italics"/>
              </a:rPr>
              <a:t>Mục tiêu:</a:t>
            </a:r>
            <a:r>
              <a:rPr lang="en-US" sz="3000">
                <a:solidFill>
                  <a:srgbClr val="004AAD"/>
                </a:solidFill>
                <a:latin typeface="Roboto"/>
                <a:ea typeface="Roboto"/>
                <a:cs typeface="Roboto"/>
                <a:sym typeface="Roboto"/>
              </a:rPr>
              <a:t> Bán dịch vụ cho trường tư – doanh nghiệp – tổ chức xã hội.</a:t>
            </a:r>
          </a:p>
          <a:p>
            <a:pPr algn="just">
              <a:lnSpc>
                <a:spcPts val="4200"/>
              </a:lnSpc>
            </a:pPr>
            <a:r>
              <a:rPr lang="en-US" sz="3000" i="true">
                <a:solidFill>
                  <a:srgbClr val="004AAD"/>
                </a:solidFill>
                <a:latin typeface="Roboto Italics"/>
                <a:ea typeface="Roboto Italics"/>
                <a:cs typeface="Roboto Italics"/>
                <a:sym typeface="Roboto Italics"/>
              </a:rPr>
              <a:t>Hoạt động chính</a:t>
            </a:r>
          </a:p>
          <a:p>
            <a:pPr algn="just" marL="647702" indent="-323851" lvl="1">
              <a:lnSpc>
                <a:spcPts val="4200"/>
              </a:lnSpc>
              <a:buFont typeface="Arial"/>
              <a:buChar char="•"/>
            </a:pPr>
            <a:r>
              <a:rPr lang="en-US" sz="3000">
                <a:solidFill>
                  <a:srgbClr val="004AAD"/>
                </a:solidFill>
                <a:latin typeface="Roboto"/>
                <a:ea typeface="Roboto"/>
                <a:cs typeface="Roboto"/>
                <a:sym typeface="Roboto"/>
              </a:rPr>
              <a:t>Chuỗi video giới thiệu giảng viên người Điếc – điểm khác biệt cốt lõi.</a:t>
            </a:r>
          </a:p>
          <a:p>
            <a:pPr algn="just" marL="647702" indent="-323851" lvl="1">
              <a:lnSpc>
                <a:spcPts val="4200"/>
              </a:lnSpc>
              <a:buFont typeface="Arial"/>
              <a:buChar char="•"/>
            </a:pPr>
            <a:r>
              <a:rPr lang="en-US" sz="3000">
                <a:solidFill>
                  <a:srgbClr val="004AAD"/>
                </a:solidFill>
                <a:latin typeface="Roboto"/>
                <a:ea typeface="Roboto"/>
                <a:cs typeface="Roboto"/>
                <a:sym typeface="Roboto"/>
              </a:rPr>
              <a:t>Video “Behind the Class”: quy trình tổ chức 1 lớp NNKH.</a:t>
            </a:r>
          </a:p>
          <a:p>
            <a:pPr algn="just" marL="647702" indent="-323851" lvl="1">
              <a:lnSpc>
                <a:spcPts val="4200"/>
              </a:lnSpc>
              <a:buFont typeface="Arial"/>
              <a:buChar char="•"/>
            </a:pPr>
            <a:r>
              <a:rPr lang="en-US" sz="3000">
                <a:solidFill>
                  <a:srgbClr val="004AAD"/>
                </a:solidFill>
                <a:latin typeface="Roboto"/>
                <a:ea typeface="Roboto"/>
                <a:cs typeface="Roboto"/>
                <a:sym typeface="Roboto"/>
              </a:rPr>
              <a:t>Social c</a:t>
            </a:r>
            <a:r>
              <a:rPr lang="en-US" sz="3000">
                <a:solidFill>
                  <a:srgbClr val="004AAD"/>
                </a:solidFill>
                <a:latin typeface="Roboto"/>
                <a:ea typeface="Roboto"/>
                <a:cs typeface="Roboto"/>
                <a:sym typeface="Roboto"/>
              </a:rPr>
              <a:t>ampaign: “Học NNKH – Do người Điếc dẫn dắt”.</a:t>
            </a:r>
          </a:p>
          <a:p>
            <a:pPr algn="just" marL="647702" indent="-323851" lvl="1">
              <a:lnSpc>
                <a:spcPts val="4200"/>
              </a:lnSpc>
              <a:buFont typeface="Arial"/>
              <a:buChar char="•"/>
            </a:pPr>
            <a:r>
              <a:rPr lang="en-US" sz="3000">
                <a:solidFill>
                  <a:srgbClr val="004AAD"/>
                </a:solidFill>
                <a:latin typeface="Roboto"/>
                <a:ea typeface="Roboto"/>
                <a:cs typeface="Roboto"/>
                <a:sym typeface="Roboto"/>
              </a:rPr>
              <a:t>Quảng bá dịch vụ:</a:t>
            </a:r>
          </a:p>
          <a:p>
            <a:pPr algn="just" marL="1295403" indent="-431801" lvl="2">
              <a:lnSpc>
                <a:spcPts val="4200"/>
              </a:lnSpc>
              <a:buFont typeface="Arial"/>
              <a:buChar char="⚬"/>
            </a:pPr>
            <a:r>
              <a:rPr lang="en-US" sz="3000">
                <a:solidFill>
                  <a:srgbClr val="004AAD"/>
                </a:solidFill>
                <a:latin typeface="Roboto"/>
                <a:ea typeface="Roboto"/>
                <a:cs typeface="Roboto"/>
                <a:sym typeface="Roboto"/>
              </a:rPr>
              <a:t>Workshop NNKH cho trường học.</a:t>
            </a:r>
          </a:p>
          <a:p>
            <a:pPr algn="just" marL="1295403" indent="-431801" lvl="2">
              <a:lnSpc>
                <a:spcPts val="4200"/>
              </a:lnSpc>
              <a:buFont typeface="Arial"/>
              <a:buChar char="⚬"/>
            </a:pPr>
            <a:r>
              <a:rPr lang="en-US" sz="3000">
                <a:solidFill>
                  <a:srgbClr val="004AAD"/>
                </a:solidFill>
                <a:latin typeface="Roboto"/>
                <a:ea typeface="Roboto"/>
                <a:cs typeface="Roboto"/>
                <a:sym typeface="Roboto"/>
              </a:rPr>
              <a:t>Tập</a:t>
            </a:r>
            <a:r>
              <a:rPr lang="en-US" sz="3000">
                <a:solidFill>
                  <a:srgbClr val="004AAD"/>
                </a:solidFill>
                <a:latin typeface="Roboto"/>
                <a:ea typeface="Roboto"/>
                <a:cs typeface="Roboto"/>
                <a:sym typeface="Roboto"/>
              </a:rPr>
              <a:t> huấn/đào tạo CSR cho doanh nghiệp.</a:t>
            </a:r>
          </a:p>
          <a:p>
            <a:pPr algn="just" marL="1295403" indent="-431801" lvl="2">
              <a:lnSpc>
                <a:spcPts val="4200"/>
              </a:lnSpc>
              <a:buFont typeface="Arial"/>
              <a:buChar char="⚬"/>
            </a:pPr>
            <a:r>
              <a:rPr lang="en-US" sz="3000">
                <a:solidFill>
                  <a:srgbClr val="004AAD"/>
                </a:solidFill>
                <a:latin typeface="Roboto"/>
                <a:ea typeface="Roboto"/>
                <a:cs typeface="Roboto"/>
                <a:sym typeface="Roboto"/>
              </a:rPr>
              <a:t>Lớp NNKH theo yêu cầu (trường – CLB – nhóm).</a:t>
            </a:r>
          </a:p>
          <a:p>
            <a:pPr algn="just" marL="647702" indent="-323851" lvl="1">
              <a:lnSpc>
                <a:spcPts val="4200"/>
              </a:lnSpc>
              <a:buFont typeface="Arial"/>
              <a:buChar char="•"/>
            </a:pPr>
            <a:r>
              <a:rPr lang="en-US" sz="3000">
                <a:solidFill>
                  <a:srgbClr val="004AAD"/>
                </a:solidFill>
                <a:latin typeface="Roboto"/>
                <a:ea typeface="Roboto"/>
                <a:cs typeface="Roboto"/>
                <a:sym typeface="Roboto"/>
              </a:rPr>
              <a:t>Đẩy mạnh t</a:t>
            </a:r>
            <a:r>
              <a:rPr lang="en-US" sz="3000">
                <a:solidFill>
                  <a:srgbClr val="004AAD"/>
                </a:solidFill>
                <a:latin typeface="Roboto"/>
                <a:ea typeface="Roboto"/>
                <a:cs typeface="Roboto"/>
                <a:sym typeface="Roboto"/>
              </a:rPr>
              <a:t>ruyền thông Sign Dictionary: video ký hiệu, SEO, landing page, QR tại workshop, mini-campaign theo chủ đề.</a:t>
            </a:r>
          </a:p>
          <a:p>
            <a:pPr algn="just">
              <a:lnSpc>
                <a:spcPts val="4200"/>
              </a:lnSpc>
            </a:pPr>
            <a:r>
              <a:rPr lang="en-US" sz="3000" i="true">
                <a:solidFill>
                  <a:srgbClr val="004AAD"/>
                </a:solidFill>
                <a:latin typeface="Roboto Italics"/>
                <a:ea typeface="Roboto Italics"/>
                <a:cs typeface="Roboto Italics"/>
                <a:sym typeface="Roboto Italics"/>
              </a:rPr>
              <a:t>Đầu ra</a:t>
            </a:r>
          </a:p>
          <a:p>
            <a:pPr algn="just" marL="647702" indent="-323851" lvl="1">
              <a:lnSpc>
                <a:spcPts val="4200"/>
              </a:lnSpc>
              <a:buFont typeface="Arial"/>
              <a:buChar char="•"/>
            </a:pPr>
            <a:r>
              <a:rPr lang="en-US" sz="3000">
                <a:solidFill>
                  <a:srgbClr val="004AAD"/>
                </a:solidFill>
                <a:latin typeface="Roboto"/>
                <a:ea typeface="Roboto"/>
                <a:cs typeface="Roboto"/>
                <a:sym typeface="Roboto"/>
              </a:rPr>
              <a:t>2 mini-campaign.</a:t>
            </a:r>
          </a:p>
          <a:p>
            <a:pPr algn="just" marL="647702" indent="-323851" lvl="1">
              <a:lnSpc>
                <a:spcPts val="4200"/>
              </a:lnSpc>
              <a:buFont typeface="Arial"/>
              <a:buChar char="•"/>
            </a:pPr>
            <a:r>
              <a:rPr lang="en-US" sz="3000">
                <a:solidFill>
                  <a:srgbClr val="004AAD"/>
                </a:solidFill>
                <a:latin typeface="Roboto"/>
                <a:ea typeface="Roboto"/>
                <a:cs typeface="Roboto"/>
                <a:sym typeface="Roboto"/>
              </a:rPr>
              <a:t>3–5 hợp</a:t>
            </a:r>
            <a:r>
              <a:rPr lang="en-US" sz="3000">
                <a:solidFill>
                  <a:srgbClr val="004AAD"/>
                </a:solidFill>
                <a:latin typeface="Roboto"/>
                <a:ea typeface="Roboto"/>
                <a:cs typeface="Roboto"/>
                <a:sym typeface="Roboto"/>
              </a:rPr>
              <a:t> tác mới với trường tư/doanh nghiệp.</a:t>
            </a:r>
          </a:p>
          <a:p>
            <a:pPr algn="just" marL="647702" indent="-323851" lvl="1">
              <a:lnSpc>
                <a:spcPts val="4200"/>
              </a:lnSpc>
              <a:buFont typeface="Arial"/>
              <a:buChar char="•"/>
            </a:pPr>
            <a:r>
              <a:rPr lang="en-US" sz="3000">
                <a:solidFill>
                  <a:srgbClr val="004AAD"/>
                </a:solidFill>
                <a:latin typeface="Roboto"/>
                <a:ea typeface="Roboto"/>
                <a:cs typeface="Roboto"/>
                <a:sym typeface="Roboto"/>
              </a:rPr>
              <a:t>Tăng</a:t>
            </a:r>
            <a:r>
              <a:rPr lang="en-US" sz="3000">
                <a:solidFill>
                  <a:srgbClr val="004AAD"/>
                </a:solidFill>
                <a:latin typeface="Roboto"/>
                <a:ea typeface="Roboto"/>
                <a:cs typeface="Roboto"/>
                <a:sym typeface="Roboto"/>
              </a:rPr>
              <a:t> follower và số đơn vị liên hệ hợp tác.</a:t>
            </a:r>
          </a:p>
          <a:p>
            <a:pPr algn="just">
              <a:lnSpc>
                <a:spcPts val="4200"/>
              </a:lnSpc>
            </a:pPr>
          </a:p>
        </p:txBody>
      </p:sp>
      <p:grpSp>
        <p:nvGrpSpPr>
          <p:cNvPr name="Group 3" id="3"/>
          <p:cNvGrpSpPr/>
          <p:nvPr/>
        </p:nvGrpSpPr>
        <p:grpSpPr>
          <a:xfrm rot="0">
            <a:off x="-194094" y="-566806"/>
            <a:ext cx="18676189" cy="1996253"/>
            <a:chOff x="0" y="0"/>
            <a:chExt cx="4918832" cy="525762"/>
          </a:xfrm>
        </p:grpSpPr>
        <p:sp>
          <p:nvSpPr>
            <p:cNvPr name="Freeform 4" id="4"/>
            <p:cNvSpPr/>
            <p:nvPr/>
          </p:nvSpPr>
          <p:spPr>
            <a:xfrm flipH="false" flipV="false" rot="0">
              <a:off x="0" y="0"/>
              <a:ext cx="4918832" cy="525762"/>
            </a:xfrm>
            <a:custGeom>
              <a:avLst/>
              <a:gdLst/>
              <a:ahLst/>
              <a:cxnLst/>
              <a:rect r="r" b="b" t="t" l="l"/>
              <a:pathLst>
                <a:path h="525762" w="4918832">
                  <a:moveTo>
                    <a:pt x="0" y="0"/>
                  </a:moveTo>
                  <a:lnTo>
                    <a:pt x="4918832" y="0"/>
                  </a:lnTo>
                  <a:lnTo>
                    <a:pt x="4918832" y="525762"/>
                  </a:lnTo>
                  <a:lnTo>
                    <a:pt x="0" y="525762"/>
                  </a:lnTo>
                  <a:close/>
                </a:path>
              </a:pathLst>
            </a:custGeom>
            <a:solidFill>
              <a:srgbClr val="004AAD"/>
            </a:solidFill>
          </p:spPr>
        </p:sp>
        <p:sp>
          <p:nvSpPr>
            <p:cNvPr name="TextBox 5" id="5"/>
            <p:cNvSpPr txBox="true"/>
            <p:nvPr/>
          </p:nvSpPr>
          <p:spPr>
            <a:xfrm>
              <a:off x="0" y="-47625"/>
              <a:ext cx="4918832" cy="573387"/>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710676" y="412750"/>
            <a:ext cx="14866648" cy="615950"/>
          </a:xfrm>
          <a:prstGeom prst="rect">
            <a:avLst/>
          </a:prstGeom>
        </p:spPr>
        <p:txBody>
          <a:bodyPr anchor="t" rtlCol="false" tIns="0" lIns="0" bIns="0" rIns="0">
            <a:spAutoFit/>
          </a:bodyPr>
          <a:lstStyle/>
          <a:p>
            <a:pPr algn="ctr">
              <a:lnSpc>
                <a:spcPts val="4900"/>
              </a:lnSpc>
            </a:pPr>
            <a:r>
              <a:rPr lang="en-US" sz="3500" b="true">
                <a:solidFill>
                  <a:srgbClr val="FFFFFF"/>
                </a:solidFill>
                <a:latin typeface="Roboto Bold"/>
                <a:ea typeface="Roboto Bold"/>
                <a:cs typeface="Roboto Bold"/>
                <a:sym typeface="Roboto Bold"/>
              </a:rPr>
              <a:t>Kên</a:t>
            </a:r>
            <a:r>
              <a:rPr lang="en-US" b="true" sz="3500">
                <a:solidFill>
                  <a:srgbClr val="FFFFFF"/>
                </a:solidFill>
                <a:latin typeface="Roboto Bold"/>
                <a:ea typeface="Roboto Bold"/>
                <a:cs typeface="Roboto Bold"/>
                <a:sym typeface="Roboto Bold"/>
              </a:rPr>
              <a:t>h &amp; Kế hoạch truyền thông tổng thể</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905000"/>
            <a:ext cx="16230600" cy="64008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Gi</a:t>
            </a:r>
            <a:r>
              <a:rPr lang="en-US" b="true" sz="3000">
                <a:solidFill>
                  <a:srgbClr val="004AAD"/>
                </a:solidFill>
                <a:latin typeface="Roboto Bold"/>
                <a:ea typeface="Roboto Bold"/>
                <a:cs typeface="Roboto Bold"/>
                <a:sym typeface="Roboto Bold"/>
              </a:rPr>
              <a:t>ai đoạn 3: Thương mại hóa (10 – 12 tháng)</a:t>
            </a:r>
          </a:p>
          <a:p>
            <a:pPr algn="just">
              <a:lnSpc>
                <a:spcPts val="4200"/>
              </a:lnSpc>
            </a:pPr>
            <a:r>
              <a:rPr lang="en-US" sz="3000" i="true">
                <a:solidFill>
                  <a:srgbClr val="004AAD"/>
                </a:solidFill>
                <a:latin typeface="Roboto Italics"/>
                <a:ea typeface="Roboto Italics"/>
                <a:cs typeface="Roboto Italics"/>
                <a:sym typeface="Roboto Italics"/>
              </a:rPr>
              <a:t>Mục tiêu: </a:t>
            </a:r>
            <a:r>
              <a:rPr lang="en-US" sz="3000">
                <a:solidFill>
                  <a:srgbClr val="004AAD"/>
                </a:solidFill>
                <a:latin typeface="Roboto"/>
                <a:ea typeface="Roboto"/>
                <a:cs typeface="Roboto"/>
                <a:sym typeface="Roboto"/>
              </a:rPr>
              <a:t>Khẳng định SignEdu Hub là đơn vị tổ chức có mô hình bền vững.</a:t>
            </a:r>
          </a:p>
          <a:p>
            <a:pPr algn="just">
              <a:lnSpc>
                <a:spcPts val="4200"/>
              </a:lnSpc>
            </a:pPr>
            <a:r>
              <a:rPr lang="en-US" sz="3000" i="true">
                <a:solidFill>
                  <a:srgbClr val="004AAD"/>
                </a:solidFill>
                <a:latin typeface="Roboto Italics"/>
                <a:ea typeface="Roboto Italics"/>
                <a:cs typeface="Roboto Italics"/>
                <a:sym typeface="Roboto Italics"/>
              </a:rPr>
              <a:t>Hoạt động chính</a:t>
            </a:r>
          </a:p>
          <a:p>
            <a:pPr algn="just" marL="647702" indent="-323851" lvl="1">
              <a:lnSpc>
                <a:spcPts val="4200"/>
              </a:lnSpc>
              <a:buFont typeface="Arial"/>
              <a:buChar char="•"/>
            </a:pPr>
            <a:r>
              <a:rPr lang="en-US" sz="3000">
                <a:solidFill>
                  <a:srgbClr val="004AAD"/>
                </a:solidFill>
                <a:latin typeface="Roboto"/>
                <a:ea typeface="Roboto"/>
                <a:cs typeface="Roboto"/>
                <a:sym typeface="Roboto"/>
              </a:rPr>
              <a:t>Chạy quảng cáo hướng đến tổ chức/doanh nghiệp.</a:t>
            </a:r>
          </a:p>
          <a:p>
            <a:pPr algn="just" marL="647702" indent="-323851" lvl="1">
              <a:lnSpc>
                <a:spcPts val="4200"/>
              </a:lnSpc>
              <a:buFont typeface="Arial"/>
              <a:buChar char="•"/>
            </a:pPr>
            <a:r>
              <a:rPr lang="en-US" sz="3000">
                <a:solidFill>
                  <a:srgbClr val="004AAD"/>
                </a:solidFill>
                <a:latin typeface="Roboto"/>
                <a:ea typeface="Roboto"/>
                <a:cs typeface="Roboto"/>
                <a:sym typeface="Roboto"/>
              </a:rPr>
              <a:t>Cô</a:t>
            </a:r>
            <a:r>
              <a:rPr lang="en-US" sz="3000">
                <a:solidFill>
                  <a:srgbClr val="004AAD"/>
                </a:solidFill>
                <a:latin typeface="Roboto"/>
                <a:ea typeface="Roboto"/>
                <a:cs typeface="Roboto"/>
                <a:sym typeface="Roboto"/>
              </a:rPr>
              <a:t>ng bố case study &amp; phản hồi học viên.</a:t>
            </a:r>
          </a:p>
          <a:p>
            <a:pPr algn="just" marL="647702" indent="-323851" lvl="1">
              <a:lnSpc>
                <a:spcPts val="4200"/>
              </a:lnSpc>
              <a:buFont typeface="Arial"/>
              <a:buChar char="•"/>
            </a:pPr>
            <a:r>
              <a:rPr lang="en-US" sz="3000">
                <a:solidFill>
                  <a:srgbClr val="004AAD"/>
                </a:solidFill>
                <a:latin typeface="Roboto"/>
                <a:ea typeface="Roboto"/>
                <a:cs typeface="Roboto"/>
                <a:sym typeface="Roboto"/>
              </a:rPr>
              <a:t>Chuỗi </a:t>
            </a:r>
            <a:r>
              <a:rPr lang="en-US" sz="3000">
                <a:solidFill>
                  <a:srgbClr val="004AAD"/>
                </a:solidFill>
                <a:latin typeface="Roboto"/>
                <a:ea typeface="Roboto"/>
                <a:cs typeface="Roboto"/>
                <a:sym typeface="Roboto"/>
              </a:rPr>
              <a:t>phỏng vấn học thuật “Deaf Educator Talks”.</a:t>
            </a:r>
          </a:p>
          <a:p>
            <a:pPr algn="just" marL="647702" indent="-323851" lvl="1">
              <a:lnSpc>
                <a:spcPts val="4200"/>
              </a:lnSpc>
              <a:buFont typeface="Arial"/>
              <a:buChar char="•"/>
            </a:pPr>
            <a:r>
              <a:rPr lang="en-US" sz="3000">
                <a:solidFill>
                  <a:srgbClr val="004AAD"/>
                </a:solidFill>
                <a:latin typeface="Roboto"/>
                <a:ea typeface="Roboto"/>
                <a:cs typeface="Roboto"/>
                <a:sym typeface="Roboto"/>
              </a:rPr>
              <a:t>SEO để</a:t>
            </a:r>
            <a:r>
              <a:rPr lang="en-US" sz="3000">
                <a:solidFill>
                  <a:srgbClr val="004AAD"/>
                </a:solidFill>
                <a:latin typeface="Roboto"/>
                <a:ea typeface="Roboto"/>
                <a:cs typeface="Roboto"/>
                <a:sym typeface="Roboto"/>
              </a:rPr>
              <a:t> website trở thành nơi các trường tìm khi muốn tổ chức lớp NNKH.</a:t>
            </a:r>
          </a:p>
          <a:p>
            <a:pPr algn="just">
              <a:lnSpc>
                <a:spcPts val="4200"/>
              </a:lnSpc>
            </a:pPr>
            <a:r>
              <a:rPr lang="en-US" sz="3000" i="true">
                <a:solidFill>
                  <a:srgbClr val="004AAD"/>
                </a:solidFill>
                <a:latin typeface="Roboto Italics"/>
                <a:ea typeface="Roboto Italics"/>
                <a:cs typeface="Roboto Italics"/>
                <a:sym typeface="Roboto Italics"/>
              </a:rPr>
              <a:t>Đầu ra</a:t>
            </a:r>
          </a:p>
          <a:p>
            <a:pPr algn="just" marL="647702" indent="-323851" lvl="1">
              <a:lnSpc>
                <a:spcPts val="4200"/>
              </a:lnSpc>
              <a:buFont typeface="Arial"/>
              <a:buChar char="•"/>
            </a:pPr>
            <a:r>
              <a:rPr lang="en-US" sz="3000">
                <a:solidFill>
                  <a:srgbClr val="004AAD"/>
                </a:solidFill>
                <a:latin typeface="Roboto"/>
                <a:ea typeface="Roboto"/>
                <a:cs typeface="Roboto"/>
                <a:sym typeface="Roboto"/>
              </a:rPr>
              <a:t>Tệp</a:t>
            </a:r>
            <a:r>
              <a:rPr lang="en-US" sz="3000">
                <a:solidFill>
                  <a:srgbClr val="004AAD"/>
                </a:solidFill>
                <a:latin typeface="Roboto"/>
                <a:ea typeface="Roboto"/>
                <a:cs typeface="Roboto"/>
                <a:sym typeface="Roboto"/>
              </a:rPr>
              <a:t> khách </a:t>
            </a:r>
            <a:r>
              <a:rPr lang="en-US" sz="3000">
                <a:solidFill>
                  <a:srgbClr val="004AAD"/>
                </a:solidFill>
                <a:latin typeface="Roboto"/>
                <a:ea typeface="Roboto"/>
                <a:cs typeface="Roboto"/>
                <a:sym typeface="Roboto"/>
              </a:rPr>
              <a:t>hàng ổn định.</a:t>
            </a:r>
          </a:p>
          <a:p>
            <a:pPr algn="just" marL="647702" indent="-323851" lvl="1">
              <a:lnSpc>
                <a:spcPts val="4200"/>
              </a:lnSpc>
              <a:buFont typeface="Arial"/>
              <a:buChar char="•"/>
            </a:pPr>
            <a:r>
              <a:rPr lang="en-US" sz="3000">
                <a:solidFill>
                  <a:srgbClr val="004AAD"/>
                </a:solidFill>
                <a:latin typeface="Roboto"/>
                <a:ea typeface="Roboto"/>
                <a:cs typeface="Roboto"/>
                <a:sym typeface="Roboto"/>
              </a:rPr>
              <a:t>Doanh thu duy trì.</a:t>
            </a:r>
          </a:p>
          <a:p>
            <a:pPr algn="just" marL="647702" indent="-323851" lvl="1">
              <a:lnSpc>
                <a:spcPts val="4200"/>
              </a:lnSpc>
              <a:buFont typeface="Arial"/>
              <a:buChar char="•"/>
            </a:pPr>
            <a:r>
              <a:rPr lang="en-US" sz="3000">
                <a:solidFill>
                  <a:srgbClr val="004AAD"/>
                </a:solidFill>
                <a:latin typeface="Roboto"/>
                <a:ea typeface="Roboto"/>
                <a:cs typeface="Roboto"/>
                <a:sym typeface="Roboto"/>
              </a:rPr>
              <a:t>Website nằm top nhu c</a:t>
            </a:r>
            <a:r>
              <a:rPr lang="en-US" sz="3000">
                <a:solidFill>
                  <a:srgbClr val="004AAD"/>
                </a:solidFill>
                <a:latin typeface="Roboto"/>
                <a:ea typeface="Roboto"/>
                <a:cs typeface="Roboto"/>
                <a:sym typeface="Roboto"/>
              </a:rPr>
              <a:t>ầu </a:t>
            </a:r>
            <a:r>
              <a:rPr lang="en-US" sz="3000">
                <a:solidFill>
                  <a:srgbClr val="004AAD"/>
                </a:solidFill>
                <a:latin typeface="Roboto"/>
                <a:ea typeface="Roboto"/>
                <a:cs typeface="Roboto"/>
                <a:sym typeface="Roboto"/>
              </a:rPr>
              <a:t>“tổ c</a:t>
            </a:r>
            <a:r>
              <a:rPr lang="en-US" sz="3000">
                <a:solidFill>
                  <a:srgbClr val="004AAD"/>
                </a:solidFill>
                <a:latin typeface="Roboto"/>
                <a:ea typeface="Roboto"/>
                <a:cs typeface="Roboto"/>
                <a:sym typeface="Roboto"/>
              </a:rPr>
              <a:t>hứ</a:t>
            </a:r>
            <a:r>
              <a:rPr lang="en-US" sz="3000">
                <a:solidFill>
                  <a:srgbClr val="004AAD"/>
                </a:solidFill>
                <a:latin typeface="Roboto"/>
                <a:ea typeface="Roboto"/>
                <a:cs typeface="Roboto"/>
                <a:sym typeface="Roboto"/>
              </a:rPr>
              <a:t>c lớp NNKH / workshop NNKH”.</a:t>
            </a:r>
          </a:p>
          <a:p>
            <a:pPr algn="just">
              <a:lnSpc>
                <a:spcPts val="4200"/>
              </a:lnSpc>
            </a:pPr>
          </a:p>
        </p:txBody>
      </p:sp>
      <p:grpSp>
        <p:nvGrpSpPr>
          <p:cNvPr name="Group 3" id="3"/>
          <p:cNvGrpSpPr/>
          <p:nvPr/>
        </p:nvGrpSpPr>
        <p:grpSpPr>
          <a:xfrm rot="0">
            <a:off x="-194094" y="-566806"/>
            <a:ext cx="18676189" cy="1996253"/>
            <a:chOff x="0" y="0"/>
            <a:chExt cx="4918832" cy="525762"/>
          </a:xfrm>
        </p:grpSpPr>
        <p:sp>
          <p:nvSpPr>
            <p:cNvPr name="Freeform 4" id="4"/>
            <p:cNvSpPr/>
            <p:nvPr/>
          </p:nvSpPr>
          <p:spPr>
            <a:xfrm flipH="false" flipV="false" rot="0">
              <a:off x="0" y="0"/>
              <a:ext cx="4918832" cy="525762"/>
            </a:xfrm>
            <a:custGeom>
              <a:avLst/>
              <a:gdLst/>
              <a:ahLst/>
              <a:cxnLst/>
              <a:rect r="r" b="b" t="t" l="l"/>
              <a:pathLst>
                <a:path h="525762" w="4918832">
                  <a:moveTo>
                    <a:pt x="0" y="0"/>
                  </a:moveTo>
                  <a:lnTo>
                    <a:pt x="4918832" y="0"/>
                  </a:lnTo>
                  <a:lnTo>
                    <a:pt x="4918832" y="525762"/>
                  </a:lnTo>
                  <a:lnTo>
                    <a:pt x="0" y="525762"/>
                  </a:lnTo>
                  <a:close/>
                </a:path>
              </a:pathLst>
            </a:custGeom>
            <a:solidFill>
              <a:srgbClr val="004AAD"/>
            </a:solidFill>
          </p:spPr>
        </p:sp>
        <p:sp>
          <p:nvSpPr>
            <p:cNvPr name="TextBox 5" id="5"/>
            <p:cNvSpPr txBox="true"/>
            <p:nvPr/>
          </p:nvSpPr>
          <p:spPr>
            <a:xfrm>
              <a:off x="0" y="-47625"/>
              <a:ext cx="4918832" cy="573387"/>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710676" y="412750"/>
            <a:ext cx="14866648" cy="615950"/>
          </a:xfrm>
          <a:prstGeom prst="rect">
            <a:avLst/>
          </a:prstGeom>
        </p:spPr>
        <p:txBody>
          <a:bodyPr anchor="t" rtlCol="false" tIns="0" lIns="0" bIns="0" rIns="0">
            <a:spAutoFit/>
          </a:bodyPr>
          <a:lstStyle/>
          <a:p>
            <a:pPr algn="ctr">
              <a:lnSpc>
                <a:spcPts val="4900"/>
              </a:lnSpc>
            </a:pPr>
            <a:r>
              <a:rPr lang="en-US" sz="3500" b="true">
                <a:solidFill>
                  <a:srgbClr val="FFFFFF"/>
                </a:solidFill>
                <a:latin typeface="Roboto Bold"/>
                <a:ea typeface="Roboto Bold"/>
                <a:cs typeface="Roboto Bold"/>
                <a:sym typeface="Roboto Bold"/>
              </a:rPr>
              <a:t>Kên</a:t>
            </a:r>
            <a:r>
              <a:rPr lang="en-US" b="true" sz="3500">
                <a:solidFill>
                  <a:srgbClr val="FFFFFF"/>
                </a:solidFill>
                <a:latin typeface="Roboto Bold"/>
                <a:ea typeface="Roboto Bold"/>
                <a:cs typeface="Roboto Bold"/>
                <a:sym typeface="Roboto Bold"/>
              </a:rPr>
              <a:t>h &amp; Kế hoạch truyền thông tổng thể</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33669" y="2153347"/>
            <a:ext cx="7426876" cy="32004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Dành cho</a:t>
            </a:r>
            <a:r>
              <a:rPr lang="en-US" b="true" sz="3000">
                <a:solidFill>
                  <a:srgbClr val="004AAD"/>
                </a:solidFill>
                <a:latin typeface="Roboto Bold"/>
                <a:ea typeface="Roboto Bold"/>
                <a:cs typeface="Roboto Bold"/>
                <a:sym typeface="Roboto Bold"/>
              </a:rPr>
              <a:t> đơn vị tổ chức</a:t>
            </a:r>
          </a:p>
          <a:p>
            <a:pPr algn="just" marL="647702" indent="-323851" lvl="1">
              <a:lnSpc>
                <a:spcPts val="4200"/>
              </a:lnSpc>
              <a:buFont typeface="Arial"/>
              <a:buChar char="•"/>
            </a:pPr>
            <a:r>
              <a:rPr lang="en-US" sz="3000">
                <a:solidFill>
                  <a:srgbClr val="004AAD"/>
                </a:solidFill>
                <a:latin typeface="Roboto"/>
                <a:ea typeface="Roboto"/>
                <a:cs typeface="Roboto"/>
                <a:sym typeface="Roboto"/>
              </a:rPr>
              <a:t>Company Profile.</a:t>
            </a:r>
          </a:p>
          <a:p>
            <a:pPr algn="just" marL="647702" indent="-323851" lvl="1">
              <a:lnSpc>
                <a:spcPts val="4200"/>
              </a:lnSpc>
              <a:buFont typeface="Arial"/>
              <a:buChar char="•"/>
            </a:pPr>
            <a:r>
              <a:rPr lang="en-US" sz="3000">
                <a:solidFill>
                  <a:srgbClr val="004AAD"/>
                </a:solidFill>
                <a:latin typeface="Roboto"/>
                <a:ea typeface="Roboto"/>
                <a:cs typeface="Roboto"/>
                <a:sym typeface="Roboto"/>
              </a:rPr>
              <a:t>Proposal gói dịch vụ: workshop, CSR, lớp học </a:t>
            </a:r>
            <a:r>
              <a:rPr lang="en-US" sz="3000">
                <a:solidFill>
                  <a:srgbClr val="004AAD"/>
                </a:solidFill>
                <a:latin typeface="Roboto"/>
                <a:ea typeface="Roboto"/>
                <a:cs typeface="Roboto"/>
                <a:sym typeface="Roboto"/>
              </a:rPr>
              <a:t>dà</a:t>
            </a:r>
            <a:r>
              <a:rPr lang="en-US" sz="3000">
                <a:solidFill>
                  <a:srgbClr val="004AAD"/>
                </a:solidFill>
                <a:latin typeface="Roboto"/>
                <a:ea typeface="Roboto"/>
                <a:cs typeface="Roboto"/>
                <a:sym typeface="Roboto"/>
              </a:rPr>
              <a:t>i </a:t>
            </a:r>
            <a:r>
              <a:rPr lang="en-US" sz="3000">
                <a:solidFill>
                  <a:srgbClr val="004AAD"/>
                </a:solidFill>
                <a:latin typeface="Roboto"/>
                <a:ea typeface="Roboto"/>
                <a:cs typeface="Roboto"/>
                <a:sym typeface="Roboto"/>
              </a:rPr>
              <a:t>hạn.</a:t>
            </a:r>
          </a:p>
          <a:p>
            <a:pPr algn="just" marL="647702" indent="-323851" lvl="1">
              <a:lnSpc>
                <a:spcPts val="4200"/>
              </a:lnSpc>
              <a:buFont typeface="Arial"/>
              <a:buChar char="•"/>
            </a:pPr>
            <a:r>
              <a:rPr lang="en-US" sz="3000">
                <a:solidFill>
                  <a:srgbClr val="004AAD"/>
                </a:solidFill>
                <a:latin typeface="Roboto"/>
                <a:ea typeface="Roboto"/>
                <a:cs typeface="Roboto"/>
                <a:sym typeface="Roboto"/>
              </a:rPr>
              <a:t>Hồ sơ giảng viên người Điếc.</a:t>
            </a:r>
          </a:p>
          <a:p>
            <a:pPr algn="just" marL="647702" indent="-323851" lvl="1">
              <a:lnSpc>
                <a:spcPts val="4200"/>
              </a:lnSpc>
              <a:buFont typeface="Arial"/>
              <a:buChar char="•"/>
            </a:pPr>
            <a:r>
              <a:rPr lang="en-US" sz="3000">
                <a:solidFill>
                  <a:srgbClr val="004AAD"/>
                </a:solidFill>
                <a:latin typeface="Roboto"/>
                <a:ea typeface="Roboto"/>
                <a:cs typeface="Roboto"/>
                <a:sym typeface="Roboto"/>
              </a:rPr>
              <a:t>Bộ kịch bản tổ chức mẫu.</a:t>
            </a:r>
          </a:p>
        </p:txBody>
      </p:sp>
      <p:grpSp>
        <p:nvGrpSpPr>
          <p:cNvPr name="Group 3" id="3"/>
          <p:cNvGrpSpPr/>
          <p:nvPr/>
        </p:nvGrpSpPr>
        <p:grpSpPr>
          <a:xfrm rot="0">
            <a:off x="-194094" y="-566806"/>
            <a:ext cx="18676189" cy="1996253"/>
            <a:chOff x="0" y="0"/>
            <a:chExt cx="4918832" cy="525762"/>
          </a:xfrm>
        </p:grpSpPr>
        <p:sp>
          <p:nvSpPr>
            <p:cNvPr name="Freeform 4" id="4"/>
            <p:cNvSpPr/>
            <p:nvPr/>
          </p:nvSpPr>
          <p:spPr>
            <a:xfrm flipH="false" flipV="false" rot="0">
              <a:off x="0" y="0"/>
              <a:ext cx="4918832" cy="525762"/>
            </a:xfrm>
            <a:custGeom>
              <a:avLst/>
              <a:gdLst/>
              <a:ahLst/>
              <a:cxnLst/>
              <a:rect r="r" b="b" t="t" l="l"/>
              <a:pathLst>
                <a:path h="525762" w="4918832">
                  <a:moveTo>
                    <a:pt x="0" y="0"/>
                  </a:moveTo>
                  <a:lnTo>
                    <a:pt x="4918832" y="0"/>
                  </a:lnTo>
                  <a:lnTo>
                    <a:pt x="4918832" y="525762"/>
                  </a:lnTo>
                  <a:lnTo>
                    <a:pt x="0" y="525762"/>
                  </a:lnTo>
                  <a:close/>
                </a:path>
              </a:pathLst>
            </a:custGeom>
            <a:solidFill>
              <a:srgbClr val="004AAD"/>
            </a:solidFill>
          </p:spPr>
        </p:sp>
        <p:sp>
          <p:nvSpPr>
            <p:cNvPr name="TextBox 5" id="5"/>
            <p:cNvSpPr txBox="true"/>
            <p:nvPr/>
          </p:nvSpPr>
          <p:spPr>
            <a:xfrm>
              <a:off x="0" y="-47625"/>
              <a:ext cx="4918832" cy="573387"/>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710676" y="412750"/>
            <a:ext cx="14866648" cy="615950"/>
          </a:xfrm>
          <a:prstGeom prst="rect">
            <a:avLst/>
          </a:prstGeom>
        </p:spPr>
        <p:txBody>
          <a:bodyPr anchor="t" rtlCol="false" tIns="0" lIns="0" bIns="0" rIns="0">
            <a:spAutoFit/>
          </a:bodyPr>
          <a:lstStyle/>
          <a:p>
            <a:pPr algn="ctr">
              <a:lnSpc>
                <a:spcPts val="4900"/>
              </a:lnSpc>
            </a:pPr>
            <a:r>
              <a:rPr lang="en-US" sz="3500" b="true">
                <a:solidFill>
                  <a:srgbClr val="FFFFFF"/>
                </a:solidFill>
                <a:latin typeface="Roboto Bold"/>
                <a:ea typeface="Roboto Bold"/>
                <a:cs typeface="Roboto Bold"/>
                <a:sym typeface="Roboto Bold"/>
              </a:rPr>
              <a:t>Bộ</a:t>
            </a:r>
            <a:r>
              <a:rPr lang="en-US" b="true" sz="3500">
                <a:solidFill>
                  <a:srgbClr val="FFFFFF"/>
                </a:solidFill>
                <a:latin typeface="Roboto Bold"/>
                <a:ea typeface="Roboto Bold"/>
                <a:cs typeface="Roboto Bold"/>
                <a:sym typeface="Roboto Bold"/>
              </a:rPr>
              <a:t> công cụ truyền thông</a:t>
            </a:r>
          </a:p>
        </p:txBody>
      </p:sp>
      <p:sp>
        <p:nvSpPr>
          <p:cNvPr name="TextBox 7" id="7"/>
          <p:cNvSpPr txBox="true"/>
          <p:nvPr/>
        </p:nvSpPr>
        <p:spPr>
          <a:xfrm rot="0">
            <a:off x="8849426" y="2915347"/>
            <a:ext cx="9144000" cy="53340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Hệ thống</a:t>
            </a:r>
            <a:r>
              <a:rPr lang="en-US" b="true" sz="3000">
                <a:solidFill>
                  <a:srgbClr val="004AAD"/>
                </a:solidFill>
                <a:latin typeface="Roboto Bold"/>
                <a:ea typeface="Roboto Bold"/>
                <a:cs typeface="Roboto Bold"/>
                <a:sym typeface="Roboto Bold"/>
              </a:rPr>
              <a:t> nội dung</a:t>
            </a:r>
          </a:p>
          <a:p>
            <a:pPr algn="just" marL="647702" indent="-323851" lvl="1">
              <a:lnSpc>
                <a:spcPts val="4200"/>
              </a:lnSpc>
              <a:buFont typeface="Arial"/>
              <a:buChar char="•"/>
            </a:pPr>
            <a:r>
              <a:rPr lang="en-US" sz="3000">
                <a:solidFill>
                  <a:srgbClr val="004AAD"/>
                </a:solidFill>
                <a:latin typeface="Roboto"/>
                <a:ea typeface="Roboto"/>
                <a:cs typeface="Roboto"/>
                <a:sym typeface="Roboto"/>
              </a:rPr>
              <a:t>Stories về nghề tổ chức giáo dục hòa nhập.</a:t>
            </a:r>
          </a:p>
          <a:p>
            <a:pPr algn="just" marL="647702" indent="-323851" lvl="1">
              <a:lnSpc>
                <a:spcPts val="4200"/>
              </a:lnSpc>
              <a:buFont typeface="Arial"/>
              <a:buChar char="•"/>
            </a:pPr>
            <a:r>
              <a:rPr lang="en-US" sz="3000">
                <a:solidFill>
                  <a:srgbClr val="004AAD"/>
                </a:solidFill>
                <a:latin typeface="Roboto"/>
                <a:ea typeface="Roboto"/>
                <a:cs typeface="Roboto"/>
                <a:sym typeface="Roboto"/>
              </a:rPr>
              <a:t>Video “behind the scenes”.</a:t>
            </a:r>
          </a:p>
          <a:p>
            <a:pPr algn="just" marL="647702" indent="-323851" lvl="1">
              <a:lnSpc>
                <a:spcPts val="4200"/>
              </a:lnSpc>
              <a:buFont typeface="Arial"/>
              <a:buChar char="•"/>
            </a:pPr>
            <a:r>
              <a:rPr lang="en-US" sz="3000">
                <a:solidFill>
                  <a:srgbClr val="004AAD"/>
                </a:solidFill>
                <a:latin typeface="Roboto"/>
                <a:ea typeface="Roboto"/>
                <a:cs typeface="Roboto"/>
                <a:sym typeface="Roboto"/>
              </a:rPr>
              <a:t>Bài viết</a:t>
            </a:r>
            <a:r>
              <a:rPr lang="en-US" sz="3000">
                <a:solidFill>
                  <a:srgbClr val="004AAD"/>
                </a:solidFill>
                <a:latin typeface="Roboto"/>
                <a:ea typeface="Roboto"/>
                <a:cs typeface="Roboto"/>
                <a:sym typeface="Roboto"/>
              </a:rPr>
              <a:t> giải thích mô hình đơn vị kết nối – không phải trung tâm.</a:t>
            </a:r>
          </a:p>
          <a:p>
            <a:pPr algn="just" marL="647702" indent="-323851" lvl="1">
              <a:lnSpc>
                <a:spcPts val="4200"/>
              </a:lnSpc>
              <a:buFont typeface="Arial"/>
              <a:buChar char="•"/>
            </a:pPr>
            <a:r>
              <a:rPr lang="en-US" sz="3000">
                <a:solidFill>
                  <a:srgbClr val="004AAD"/>
                </a:solidFill>
                <a:latin typeface="Roboto"/>
                <a:ea typeface="Roboto"/>
                <a:cs typeface="Roboto"/>
                <a:sym typeface="Roboto"/>
              </a:rPr>
              <a:t>Video &amp; học liệu từ Sign Dictio</a:t>
            </a:r>
            <a:r>
              <a:rPr lang="en-US" sz="3000">
                <a:solidFill>
                  <a:srgbClr val="004AAD"/>
                </a:solidFill>
                <a:latin typeface="Roboto"/>
                <a:ea typeface="Roboto"/>
                <a:cs typeface="Roboto"/>
                <a:sym typeface="Roboto"/>
              </a:rPr>
              <a:t>nary.</a:t>
            </a:r>
          </a:p>
          <a:p>
            <a:pPr algn="just" marL="647702" indent="-323851" lvl="1">
              <a:lnSpc>
                <a:spcPts val="4200"/>
              </a:lnSpc>
              <a:buFont typeface="Arial"/>
              <a:buChar char="•"/>
            </a:pPr>
            <a:r>
              <a:rPr lang="en-US" sz="3000">
                <a:solidFill>
                  <a:srgbClr val="004AAD"/>
                </a:solidFill>
                <a:latin typeface="Roboto"/>
                <a:ea typeface="Roboto"/>
                <a:cs typeface="Roboto"/>
                <a:sym typeface="Roboto"/>
              </a:rPr>
              <a:t>Chuỗi</a:t>
            </a:r>
            <a:r>
              <a:rPr lang="en-US" sz="3000">
                <a:solidFill>
                  <a:srgbClr val="004AAD"/>
                </a:solidFill>
                <a:latin typeface="Roboto"/>
                <a:ea typeface="Roboto"/>
                <a:cs typeface="Roboto"/>
                <a:sym typeface="Roboto"/>
              </a:rPr>
              <a:t> nội dung hướng trường/doanh nghiệp:</a:t>
            </a:r>
          </a:p>
          <a:p>
            <a:pPr algn="just" marL="647702" indent="-323851" lvl="1">
              <a:lnSpc>
                <a:spcPts val="4200"/>
              </a:lnSpc>
              <a:buFont typeface="Arial"/>
              <a:buChar char="•"/>
            </a:pPr>
            <a:r>
              <a:rPr lang="en-US" sz="3000">
                <a:solidFill>
                  <a:srgbClr val="004AAD"/>
                </a:solidFill>
                <a:latin typeface="Roboto"/>
                <a:ea typeface="Roboto"/>
                <a:cs typeface="Roboto"/>
                <a:sym typeface="Roboto"/>
              </a:rPr>
              <a:t> “Vì sao nên tổ chức workshop NNKH?”, “Lợi ích CSR khi DN tổ chức NNKH?”.</a:t>
            </a:r>
          </a:p>
          <a:p>
            <a:pPr algn="just" marL="647702" indent="-323851" lvl="1">
              <a:lnSpc>
                <a:spcPts val="4200"/>
              </a:lnSpc>
              <a:buFont typeface="Arial"/>
              <a:buChar char="•"/>
            </a:pPr>
            <a:r>
              <a:rPr lang="en-US" sz="3000">
                <a:solidFill>
                  <a:srgbClr val="004AAD"/>
                </a:solidFill>
                <a:latin typeface="Roboto"/>
                <a:ea typeface="Roboto"/>
                <a:cs typeface="Roboto"/>
                <a:sym typeface="Roboto"/>
              </a:rPr>
              <a:t> Kết hợp, mời các Influencers quảng bá</a:t>
            </a:r>
          </a:p>
        </p:txBody>
      </p:sp>
      <p:sp>
        <p:nvSpPr>
          <p:cNvPr name="TextBox 8" id="8"/>
          <p:cNvSpPr txBox="true"/>
          <p:nvPr/>
        </p:nvSpPr>
        <p:spPr>
          <a:xfrm rot="0">
            <a:off x="333669" y="6591300"/>
            <a:ext cx="8515757" cy="26670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Công cụ cho</a:t>
            </a:r>
            <a:r>
              <a:rPr lang="en-US" b="true" sz="3000">
                <a:solidFill>
                  <a:srgbClr val="004AAD"/>
                </a:solidFill>
                <a:latin typeface="Roboto Bold"/>
                <a:ea typeface="Roboto Bold"/>
                <a:cs typeface="Roboto Bold"/>
                <a:sym typeface="Roboto Bold"/>
              </a:rPr>
              <a:t> doanh nghiệp &amp; trường học</a:t>
            </a:r>
          </a:p>
          <a:p>
            <a:pPr algn="just" marL="647702" indent="-323851" lvl="1">
              <a:lnSpc>
                <a:spcPts val="4200"/>
              </a:lnSpc>
              <a:buFont typeface="Arial"/>
              <a:buChar char="•"/>
            </a:pPr>
            <a:r>
              <a:rPr lang="en-US" sz="3000">
                <a:solidFill>
                  <a:srgbClr val="004AAD"/>
                </a:solidFill>
                <a:latin typeface="Roboto"/>
                <a:ea typeface="Roboto"/>
                <a:cs typeface="Roboto"/>
                <a:sym typeface="Roboto"/>
              </a:rPr>
              <a:t>Bộ thư chào hợp tác.</a:t>
            </a:r>
          </a:p>
          <a:p>
            <a:pPr algn="just" marL="647702" indent="-323851" lvl="1">
              <a:lnSpc>
                <a:spcPts val="4200"/>
              </a:lnSpc>
              <a:buFont typeface="Arial"/>
              <a:buChar char="•"/>
            </a:pPr>
            <a:r>
              <a:rPr lang="en-US" sz="3000">
                <a:solidFill>
                  <a:srgbClr val="004AAD"/>
                </a:solidFill>
                <a:latin typeface="Roboto"/>
                <a:ea typeface="Roboto"/>
                <a:cs typeface="Roboto"/>
                <a:sym typeface="Roboto"/>
              </a:rPr>
              <a:t>Bảng</a:t>
            </a:r>
            <a:r>
              <a:rPr lang="en-US" sz="3000">
                <a:solidFill>
                  <a:srgbClr val="004AAD"/>
                </a:solidFill>
                <a:latin typeface="Roboto"/>
                <a:ea typeface="Roboto"/>
                <a:cs typeface="Roboto"/>
                <a:sym typeface="Roboto"/>
              </a:rPr>
              <a:t> giá dịch vụ.</a:t>
            </a:r>
          </a:p>
          <a:p>
            <a:pPr algn="just" marL="647702" indent="-323851" lvl="1">
              <a:lnSpc>
                <a:spcPts val="4200"/>
              </a:lnSpc>
              <a:buFont typeface="Arial"/>
              <a:buChar char="•"/>
            </a:pPr>
            <a:r>
              <a:rPr lang="en-US" sz="3000">
                <a:solidFill>
                  <a:srgbClr val="004AAD"/>
                </a:solidFill>
                <a:latin typeface="Roboto"/>
                <a:ea typeface="Roboto"/>
                <a:cs typeface="Roboto"/>
                <a:sym typeface="Roboto"/>
              </a:rPr>
              <a:t>Catalog c</a:t>
            </a:r>
            <a:r>
              <a:rPr lang="en-US" sz="3000">
                <a:solidFill>
                  <a:srgbClr val="004AAD"/>
                </a:solidFill>
                <a:latin typeface="Roboto"/>
                <a:ea typeface="Roboto"/>
                <a:cs typeface="Roboto"/>
                <a:sym typeface="Roboto"/>
              </a:rPr>
              <a:t>hương trình workshop.</a:t>
            </a:r>
          </a:p>
          <a:p>
            <a:pPr algn="just" marL="647702" indent="-323851" lvl="1">
              <a:lnSpc>
                <a:spcPts val="4200"/>
              </a:lnSpc>
              <a:buFont typeface="Arial"/>
              <a:buChar char="•"/>
            </a:pPr>
            <a:r>
              <a:rPr lang="en-US" sz="3000">
                <a:solidFill>
                  <a:srgbClr val="004AAD"/>
                </a:solidFill>
                <a:latin typeface="Roboto"/>
                <a:ea typeface="Roboto"/>
                <a:cs typeface="Roboto"/>
                <a:sym typeface="Roboto"/>
              </a:rPr>
              <a:t>Form</a:t>
            </a:r>
            <a:r>
              <a:rPr lang="en-US" sz="3000">
                <a:solidFill>
                  <a:srgbClr val="004AAD"/>
                </a:solidFill>
                <a:latin typeface="Roboto"/>
                <a:ea typeface="Roboto"/>
                <a:cs typeface="Roboto"/>
                <a:sym typeface="Roboto"/>
              </a:rPr>
              <a:t> khảo sát nhu cầu.</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449346" y="4155251"/>
            <a:ext cx="15242767" cy="988249"/>
          </a:xfrm>
          <a:prstGeom prst="rect">
            <a:avLst/>
          </a:prstGeom>
        </p:spPr>
        <p:txBody>
          <a:bodyPr anchor="t" rtlCol="false" tIns="0" lIns="0" bIns="0" rIns="0">
            <a:spAutoFit/>
          </a:bodyPr>
          <a:lstStyle/>
          <a:p>
            <a:pPr algn="l">
              <a:lnSpc>
                <a:spcPts val="8124"/>
              </a:lnSpc>
            </a:pPr>
            <a:r>
              <a:rPr lang="en-US" sz="5803">
                <a:solidFill>
                  <a:srgbClr val="FFFFFF"/>
                </a:solidFill>
                <a:latin typeface="Paytone One"/>
                <a:ea typeface="Paytone One"/>
                <a:cs typeface="Paytone One"/>
                <a:sym typeface="Paytone One"/>
              </a:rPr>
              <a:t>I. VẤN ĐỀ &amp; KHOẢNG TRỐNG THỊ TRƯỜNG</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94094" y="-566806"/>
            <a:ext cx="18676189" cy="1996253"/>
            <a:chOff x="0" y="0"/>
            <a:chExt cx="4918832" cy="525762"/>
          </a:xfrm>
        </p:grpSpPr>
        <p:sp>
          <p:nvSpPr>
            <p:cNvPr name="Freeform 3" id="3"/>
            <p:cNvSpPr/>
            <p:nvPr/>
          </p:nvSpPr>
          <p:spPr>
            <a:xfrm flipH="false" flipV="false" rot="0">
              <a:off x="0" y="0"/>
              <a:ext cx="4918832" cy="525762"/>
            </a:xfrm>
            <a:custGeom>
              <a:avLst/>
              <a:gdLst/>
              <a:ahLst/>
              <a:cxnLst/>
              <a:rect r="r" b="b" t="t" l="l"/>
              <a:pathLst>
                <a:path h="525762" w="4918832">
                  <a:moveTo>
                    <a:pt x="0" y="0"/>
                  </a:moveTo>
                  <a:lnTo>
                    <a:pt x="4918832" y="0"/>
                  </a:lnTo>
                  <a:lnTo>
                    <a:pt x="4918832" y="525762"/>
                  </a:lnTo>
                  <a:lnTo>
                    <a:pt x="0" y="525762"/>
                  </a:lnTo>
                  <a:close/>
                </a:path>
              </a:pathLst>
            </a:custGeom>
            <a:solidFill>
              <a:srgbClr val="004AAD"/>
            </a:solidFill>
          </p:spPr>
        </p:sp>
        <p:sp>
          <p:nvSpPr>
            <p:cNvPr name="TextBox 4" id="4"/>
            <p:cNvSpPr txBox="true"/>
            <p:nvPr/>
          </p:nvSpPr>
          <p:spPr>
            <a:xfrm>
              <a:off x="0" y="-47625"/>
              <a:ext cx="4918832" cy="573387"/>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10676" y="412750"/>
            <a:ext cx="14866648" cy="615950"/>
          </a:xfrm>
          <a:prstGeom prst="rect">
            <a:avLst/>
          </a:prstGeom>
        </p:spPr>
        <p:txBody>
          <a:bodyPr anchor="t" rtlCol="false" tIns="0" lIns="0" bIns="0" rIns="0">
            <a:spAutoFit/>
          </a:bodyPr>
          <a:lstStyle/>
          <a:p>
            <a:pPr algn="ctr">
              <a:lnSpc>
                <a:spcPts val="4900"/>
              </a:lnSpc>
            </a:pPr>
            <a:r>
              <a:rPr lang="en-US" sz="3500" b="true">
                <a:solidFill>
                  <a:srgbClr val="FFFFFF"/>
                </a:solidFill>
                <a:latin typeface="Roboto Bold"/>
                <a:ea typeface="Roboto Bold"/>
                <a:cs typeface="Roboto Bold"/>
                <a:sym typeface="Roboto Bold"/>
              </a:rPr>
              <a:t>Các</a:t>
            </a:r>
            <a:r>
              <a:rPr lang="en-US" b="true" sz="3500">
                <a:solidFill>
                  <a:srgbClr val="FFFFFF"/>
                </a:solidFill>
                <a:latin typeface="Roboto Bold"/>
                <a:ea typeface="Roboto Bold"/>
                <a:cs typeface="Roboto Bold"/>
                <a:sym typeface="Roboto Bold"/>
              </a:rPr>
              <a:t> kênh truyền thông &amp; KPI </a:t>
            </a:r>
          </a:p>
        </p:txBody>
      </p:sp>
      <p:sp>
        <p:nvSpPr>
          <p:cNvPr name="TextBox 6" id="6"/>
          <p:cNvSpPr txBox="true"/>
          <p:nvPr/>
        </p:nvSpPr>
        <p:spPr>
          <a:xfrm rot="0">
            <a:off x="1028700" y="1754048"/>
            <a:ext cx="8115300" cy="90678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1. Website – kênh</a:t>
            </a:r>
            <a:r>
              <a:rPr lang="en-US" b="true" sz="3000">
                <a:solidFill>
                  <a:srgbClr val="004AAD"/>
                </a:solidFill>
                <a:latin typeface="Roboto Bold"/>
                <a:ea typeface="Roboto Bold"/>
                <a:cs typeface="Roboto Bold"/>
                <a:sym typeface="Roboto Bold"/>
              </a:rPr>
              <a:t> quan trọng nhất</a:t>
            </a:r>
          </a:p>
          <a:p>
            <a:pPr algn="just" marL="647702" indent="-323851" lvl="1">
              <a:lnSpc>
                <a:spcPts val="4200"/>
              </a:lnSpc>
              <a:buFont typeface="Arial"/>
              <a:buChar char="•"/>
            </a:pPr>
            <a:r>
              <a:rPr lang="en-US" sz="3000">
                <a:solidFill>
                  <a:srgbClr val="004AAD"/>
                </a:solidFill>
                <a:latin typeface="Roboto"/>
                <a:ea typeface="Roboto"/>
                <a:cs typeface="Roboto"/>
                <a:sym typeface="Roboto"/>
              </a:rPr>
              <a:t>Chức năng: thông tin dịch vụ, danh sách giảng viên, thư viện video, form đặt lịch.</a:t>
            </a:r>
          </a:p>
          <a:p>
            <a:pPr algn="just" marL="647702" indent="-323851" lvl="1">
              <a:lnSpc>
                <a:spcPts val="4200"/>
              </a:lnSpc>
              <a:buFont typeface="Arial"/>
              <a:buChar char="•"/>
            </a:pPr>
            <a:r>
              <a:rPr lang="en-US" sz="3000">
                <a:solidFill>
                  <a:srgbClr val="004AAD"/>
                </a:solidFill>
                <a:latin typeface="Roboto"/>
                <a:ea typeface="Roboto"/>
                <a:cs typeface="Roboto"/>
                <a:sym typeface="Roboto"/>
              </a:rPr>
              <a:t>KPI:</a:t>
            </a:r>
          </a:p>
          <a:p>
            <a:pPr algn="just" marL="1295403" indent="-431801" lvl="2">
              <a:lnSpc>
                <a:spcPts val="4200"/>
              </a:lnSpc>
              <a:buFont typeface="Arial"/>
              <a:buChar char="⚬"/>
            </a:pPr>
            <a:r>
              <a:rPr lang="en-US" sz="3000">
                <a:solidFill>
                  <a:srgbClr val="004AAD"/>
                </a:solidFill>
                <a:latin typeface="Roboto"/>
                <a:ea typeface="Roboto"/>
                <a:cs typeface="Roboto"/>
                <a:sym typeface="Roboto"/>
              </a:rPr>
              <a:t>1.000 video ký hiệu</a:t>
            </a:r>
          </a:p>
          <a:p>
            <a:pPr algn="just" marL="1295403" indent="-431801" lvl="2">
              <a:lnSpc>
                <a:spcPts val="4200"/>
              </a:lnSpc>
              <a:buFont typeface="Arial"/>
              <a:buChar char="⚬"/>
            </a:pPr>
            <a:r>
              <a:rPr lang="en-US" sz="3000">
                <a:solidFill>
                  <a:srgbClr val="004AAD"/>
                </a:solidFill>
                <a:latin typeface="Roboto"/>
                <a:ea typeface="Roboto"/>
                <a:cs typeface="Roboto"/>
                <a:sym typeface="Roboto"/>
              </a:rPr>
              <a:t>3.000–5.000 truy cập/năm đầu</a:t>
            </a:r>
          </a:p>
          <a:p>
            <a:pPr algn="just" marL="1295403" indent="-431801" lvl="2">
              <a:lnSpc>
                <a:spcPts val="4200"/>
              </a:lnSpc>
              <a:buFont typeface="Arial"/>
              <a:buChar char="⚬"/>
            </a:pPr>
            <a:r>
              <a:rPr lang="en-US" sz="3000">
                <a:solidFill>
                  <a:srgbClr val="004AAD"/>
                </a:solidFill>
                <a:latin typeface="Roboto"/>
                <a:ea typeface="Roboto"/>
                <a:cs typeface="Roboto"/>
                <a:sym typeface="Roboto"/>
              </a:rPr>
              <a:t>50+ đề xuất hợp tác</a:t>
            </a:r>
          </a:p>
          <a:p>
            <a:pPr algn="just" marL="1295403" indent="-431801" lvl="2">
              <a:lnSpc>
                <a:spcPts val="4200"/>
              </a:lnSpc>
              <a:buFont typeface="Arial"/>
              <a:buChar char="⚬"/>
            </a:pPr>
            <a:r>
              <a:rPr lang="en-US" sz="3000">
                <a:solidFill>
                  <a:srgbClr val="004AAD"/>
                </a:solidFill>
                <a:latin typeface="Roboto"/>
                <a:ea typeface="Roboto"/>
                <a:cs typeface="Roboto"/>
                <a:sym typeface="Roboto"/>
              </a:rPr>
              <a:t>30% khách hàng đến từ website</a:t>
            </a:r>
          </a:p>
          <a:p>
            <a:pPr algn="just">
              <a:lnSpc>
                <a:spcPts val="4200"/>
              </a:lnSpc>
            </a:pPr>
            <a:r>
              <a:rPr lang="en-US" b="true" sz="3000">
                <a:solidFill>
                  <a:srgbClr val="004AAD"/>
                </a:solidFill>
                <a:latin typeface="Roboto Bold"/>
                <a:ea typeface="Roboto Bold"/>
                <a:cs typeface="Roboto Bold"/>
                <a:sym typeface="Roboto Bold"/>
              </a:rPr>
              <a:t>2. Facebook Page</a:t>
            </a:r>
          </a:p>
          <a:p>
            <a:pPr algn="just" marL="647702" indent="-323851" lvl="1">
              <a:lnSpc>
                <a:spcPts val="4200"/>
              </a:lnSpc>
              <a:buFont typeface="Arial"/>
              <a:buChar char="•"/>
            </a:pPr>
            <a:r>
              <a:rPr lang="en-US" sz="3000">
                <a:solidFill>
                  <a:srgbClr val="004AAD"/>
                </a:solidFill>
                <a:latin typeface="Roboto"/>
                <a:ea typeface="Roboto"/>
                <a:cs typeface="Roboto"/>
                <a:sym typeface="Roboto"/>
              </a:rPr>
              <a:t>Nội dung: case study, behind the scenes, câu chuyện người Điếc.</a:t>
            </a:r>
          </a:p>
          <a:p>
            <a:pPr algn="just" marL="647702" indent="-323851" lvl="1">
              <a:lnSpc>
                <a:spcPts val="4200"/>
              </a:lnSpc>
              <a:buFont typeface="Arial"/>
              <a:buChar char="•"/>
            </a:pPr>
            <a:r>
              <a:rPr lang="en-US" sz="3000">
                <a:solidFill>
                  <a:srgbClr val="004AAD"/>
                </a:solidFill>
                <a:latin typeface="Roboto"/>
                <a:ea typeface="Roboto"/>
                <a:cs typeface="Roboto"/>
                <a:sym typeface="Roboto"/>
              </a:rPr>
              <a:t>KPI:</a:t>
            </a:r>
          </a:p>
          <a:p>
            <a:pPr algn="just" marL="1295403" indent="-431801" lvl="2">
              <a:lnSpc>
                <a:spcPts val="4200"/>
              </a:lnSpc>
              <a:buFont typeface="Arial"/>
              <a:buChar char="⚬"/>
            </a:pPr>
            <a:r>
              <a:rPr lang="en-US" sz="3000">
                <a:solidFill>
                  <a:srgbClr val="004AAD"/>
                </a:solidFill>
                <a:latin typeface="Roboto"/>
                <a:ea typeface="Roboto"/>
                <a:cs typeface="Roboto"/>
                <a:sym typeface="Roboto"/>
              </a:rPr>
              <a:t>20 bài/tháng</a:t>
            </a:r>
          </a:p>
          <a:p>
            <a:pPr algn="just" marL="1295403" indent="-431801" lvl="2">
              <a:lnSpc>
                <a:spcPts val="4200"/>
              </a:lnSpc>
              <a:buFont typeface="Arial"/>
              <a:buChar char="⚬"/>
            </a:pPr>
            <a:r>
              <a:rPr lang="en-US" sz="3000">
                <a:solidFill>
                  <a:srgbClr val="004AAD"/>
                </a:solidFill>
                <a:latin typeface="Roboto"/>
                <a:ea typeface="Roboto"/>
                <a:cs typeface="Roboto"/>
                <a:sym typeface="Roboto"/>
              </a:rPr>
              <a:t>500–1.000 tương tác/bài</a:t>
            </a:r>
          </a:p>
          <a:p>
            <a:pPr algn="just" marL="1295403" indent="-431801" lvl="2">
              <a:lnSpc>
                <a:spcPts val="4200"/>
              </a:lnSpc>
              <a:buFont typeface="Arial"/>
              <a:buChar char="⚬"/>
            </a:pPr>
            <a:r>
              <a:rPr lang="en-US" sz="3000">
                <a:solidFill>
                  <a:srgbClr val="004AAD"/>
                </a:solidFill>
                <a:latin typeface="Roboto"/>
                <a:ea typeface="Roboto"/>
                <a:cs typeface="Roboto"/>
                <a:sym typeface="Roboto"/>
              </a:rPr>
              <a:t>20–30 inbox hợp tác/tháng</a:t>
            </a:r>
          </a:p>
          <a:p>
            <a:pPr algn="just">
              <a:lnSpc>
                <a:spcPts val="4200"/>
              </a:lnSpc>
            </a:pPr>
          </a:p>
          <a:p>
            <a:pPr algn="just">
              <a:lnSpc>
                <a:spcPts val="4200"/>
              </a:lnSpc>
            </a:pPr>
          </a:p>
        </p:txBody>
      </p:sp>
      <p:sp>
        <p:nvSpPr>
          <p:cNvPr name="TextBox 7" id="7"/>
          <p:cNvSpPr txBox="true"/>
          <p:nvPr/>
        </p:nvSpPr>
        <p:spPr>
          <a:xfrm rot="0">
            <a:off x="9329342" y="1754048"/>
            <a:ext cx="8115300" cy="5334000"/>
          </a:xfrm>
          <a:prstGeom prst="rect">
            <a:avLst/>
          </a:prstGeom>
        </p:spPr>
        <p:txBody>
          <a:bodyPr anchor="t" rtlCol="false" tIns="0" lIns="0" bIns="0" rIns="0">
            <a:spAutoFit/>
          </a:bodyPr>
          <a:lstStyle/>
          <a:p>
            <a:pPr algn="just">
              <a:lnSpc>
                <a:spcPts val="4200"/>
              </a:lnSpc>
            </a:pPr>
            <a:r>
              <a:rPr lang="en-US" sz="3000" b="true">
                <a:solidFill>
                  <a:srgbClr val="004AAD"/>
                </a:solidFill>
                <a:latin typeface="Roboto Bold"/>
                <a:ea typeface="Roboto Bold"/>
                <a:cs typeface="Roboto Bold"/>
                <a:sym typeface="Roboto Bold"/>
              </a:rPr>
              <a:t>3. Email &amp; đối</a:t>
            </a:r>
            <a:r>
              <a:rPr lang="en-US" b="true" sz="3000">
                <a:solidFill>
                  <a:srgbClr val="004AAD"/>
                </a:solidFill>
                <a:latin typeface="Roboto Bold"/>
                <a:ea typeface="Roboto Bold"/>
                <a:cs typeface="Roboto Bold"/>
                <a:sym typeface="Roboto Bold"/>
              </a:rPr>
              <a:t> tác cộng đồng</a:t>
            </a:r>
          </a:p>
          <a:p>
            <a:pPr algn="just" marL="647702" indent="-323851" lvl="1">
              <a:lnSpc>
                <a:spcPts val="4200"/>
              </a:lnSpc>
              <a:buFont typeface="Arial"/>
              <a:buChar char="•"/>
            </a:pPr>
            <a:r>
              <a:rPr lang="en-US" sz="3000">
                <a:solidFill>
                  <a:srgbClr val="004AAD"/>
                </a:solidFill>
                <a:latin typeface="Roboto"/>
                <a:ea typeface="Roboto"/>
                <a:cs typeface="Roboto"/>
                <a:sym typeface="Roboto"/>
              </a:rPr>
              <a:t>KPI:</a:t>
            </a:r>
          </a:p>
          <a:p>
            <a:pPr algn="just" marL="1295403" indent="-431801" lvl="2">
              <a:lnSpc>
                <a:spcPts val="4200"/>
              </a:lnSpc>
              <a:buFont typeface="Arial"/>
              <a:buChar char="⚬"/>
            </a:pPr>
            <a:r>
              <a:rPr lang="en-US" sz="3000">
                <a:solidFill>
                  <a:srgbClr val="004AAD"/>
                </a:solidFill>
                <a:latin typeface="Roboto"/>
                <a:ea typeface="Roboto"/>
                <a:cs typeface="Roboto"/>
                <a:sym typeface="Roboto"/>
              </a:rPr>
              <a:t>4</a:t>
            </a:r>
            <a:r>
              <a:rPr lang="en-US" sz="3000">
                <a:solidFill>
                  <a:srgbClr val="004AAD"/>
                </a:solidFill>
                <a:latin typeface="Roboto"/>
                <a:ea typeface="Roboto"/>
                <a:cs typeface="Roboto"/>
                <a:sym typeface="Roboto"/>
              </a:rPr>
              <a:t>0–60% open rate</a:t>
            </a:r>
          </a:p>
          <a:p>
            <a:pPr algn="just" marL="1295403" indent="-431801" lvl="2">
              <a:lnSpc>
                <a:spcPts val="4200"/>
              </a:lnSpc>
              <a:buFont typeface="Arial"/>
              <a:buChar char="⚬"/>
            </a:pPr>
            <a:r>
              <a:rPr lang="en-US" sz="3000">
                <a:solidFill>
                  <a:srgbClr val="004AAD"/>
                </a:solidFill>
                <a:latin typeface="Roboto"/>
                <a:ea typeface="Roboto"/>
                <a:cs typeface="Roboto"/>
                <a:sym typeface="Roboto"/>
              </a:rPr>
              <a:t>1</a:t>
            </a:r>
            <a:r>
              <a:rPr lang="en-US" sz="3000">
                <a:solidFill>
                  <a:srgbClr val="004AAD"/>
                </a:solidFill>
                <a:latin typeface="Roboto"/>
                <a:ea typeface="Roboto"/>
                <a:cs typeface="Roboto"/>
                <a:sym typeface="Roboto"/>
              </a:rPr>
              <a:t>0 tổ chức phản hồi/tháng</a:t>
            </a:r>
          </a:p>
          <a:p>
            <a:pPr algn="just">
              <a:lnSpc>
                <a:spcPts val="4200"/>
              </a:lnSpc>
            </a:pPr>
            <a:r>
              <a:rPr lang="en-US" b="true" sz="3000">
                <a:solidFill>
                  <a:srgbClr val="004AAD"/>
                </a:solidFill>
                <a:latin typeface="Roboto Bold"/>
                <a:ea typeface="Roboto Bold"/>
                <a:cs typeface="Roboto Bold"/>
                <a:sym typeface="Roboto Bold"/>
              </a:rPr>
              <a:t>4. </a:t>
            </a:r>
            <a:r>
              <a:rPr lang="en-US" b="true" sz="3000">
                <a:solidFill>
                  <a:srgbClr val="004AAD"/>
                </a:solidFill>
                <a:latin typeface="Roboto Bold"/>
                <a:ea typeface="Roboto Bold"/>
                <a:cs typeface="Roboto Bold"/>
                <a:sym typeface="Roboto Bold"/>
              </a:rPr>
              <a:t>Đối tác chiến lượ</a:t>
            </a:r>
            <a:r>
              <a:rPr lang="en-US" b="true" sz="3000">
                <a:solidFill>
                  <a:srgbClr val="004AAD"/>
                </a:solidFill>
                <a:latin typeface="Roboto Bold"/>
                <a:ea typeface="Roboto Bold"/>
                <a:cs typeface="Roboto Bold"/>
                <a:sym typeface="Roboto Bold"/>
              </a:rPr>
              <a:t>c (offline)</a:t>
            </a:r>
          </a:p>
          <a:p>
            <a:pPr algn="just" marL="647702" indent="-323851" lvl="1">
              <a:lnSpc>
                <a:spcPts val="4200"/>
              </a:lnSpc>
              <a:buFont typeface="Arial"/>
              <a:buChar char="•"/>
            </a:pPr>
            <a:r>
              <a:rPr lang="en-US" sz="3000">
                <a:solidFill>
                  <a:srgbClr val="004AAD"/>
                </a:solidFill>
                <a:latin typeface="Roboto"/>
                <a:ea typeface="Roboto"/>
                <a:cs typeface="Roboto"/>
                <a:sym typeface="Roboto"/>
              </a:rPr>
              <a:t>Gồm CLB sinh viên, hội người Điếc, tổ chức xã hội.</a:t>
            </a:r>
          </a:p>
          <a:p>
            <a:pPr algn="just" marL="647702" indent="-323851" lvl="1">
              <a:lnSpc>
                <a:spcPts val="4200"/>
              </a:lnSpc>
              <a:buFont typeface="Arial"/>
              <a:buChar char="•"/>
            </a:pPr>
            <a:r>
              <a:rPr lang="en-US" sz="3000">
                <a:solidFill>
                  <a:srgbClr val="004AAD"/>
                </a:solidFill>
                <a:latin typeface="Roboto"/>
                <a:ea typeface="Roboto"/>
                <a:cs typeface="Roboto"/>
                <a:sym typeface="Roboto"/>
              </a:rPr>
              <a:t>KPI: 2–3 đối tác thường xuyên; 10–15 sự kiện/năm.</a:t>
            </a:r>
          </a:p>
          <a:p>
            <a:pPr algn="just">
              <a:lnSpc>
                <a:spcPts val="4200"/>
              </a:lnSpc>
            </a:pP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698500" y="3124200"/>
            <a:ext cx="5245100" cy="1332778"/>
            <a:chOff x="0" y="0"/>
            <a:chExt cx="1381426" cy="351020"/>
          </a:xfrm>
        </p:grpSpPr>
        <p:sp>
          <p:nvSpPr>
            <p:cNvPr name="Freeform 7" id="7"/>
            <p:cNvSpPr/>
            <p:nvPr/>
          </p:nvSpPr>
          <p:spPr>
            <a:xfrm flipH="false" flipV="false" rot="0">
              <a:off x="0" y="0"/>
              <a:ext cx="1381426" cy="351020"/>
            </a:xfrm>
            <a:custGeom>
              <a:avLst/>
              <a:gdLst/>
              <a:ahLst/>
              <a:cxnLst/>
              <a:rect r="r" b="b" t="t" l="l"/>
              <a:pathLst>
                <a:path h="351020" w="1381426">
                  <a:moveTo>
                    <a:pt x="75277" y="0"/>
                  </a:moveTo>
                  <a:lnTo>
                    <a:pt x="1306148" y="0"/>
                  </a:lnTo>
                  <a:cubicBezTo>
                    <a:pt x="1326113" y="0"/>
                    <a:pt x="1345260" y="7931"/>
                    <a:pt x="1359377" y="22048"/>
                  </a:cubicBezTo>
                  <a:cubicBezTo>
                    <a:pt x="1373495" y="36166"/>
                    <a:pt x="1381426" y="55313"/>
                    <a:pt x="1381426" y="75277"/>
                  </a:cubicBezTo>
                  <a:lnTo>
                    <a:pt x="1381426" y="275742"/>
                  </a:lnTo>
                  <a:cubicBezTo>
                    <a:pt x="1381426" y="295707"/>
                    <a:pt x="1373495" y="314854"/>
                    <a:pt x="1359377" y="328971"/>
                  </a:cubicBezTo>
                  <a:cubicBezTo>
                    <a:pt x="1345260" y="343089"/>
                    <a:pt x="1326113" y="351020"/>
                    <a:pt x="1306148" y="351020"/>
                  </a:cubicBezTo>
                  <a:lnTo>
                    <a:pt x="75277" y="351020"/>
                  </a:lnTo>
                  <a:cubicBezTo>
                    <a:pt x="55313" y="351020"/>
                    <a:pt x="36166" y="343089"/>
                    <a:pt x="22048" y="328971"/>
                  </a:cubicBezTo>
                  <a:cubicBezTo>
                    <a:pt x="7931" y="314854"/>
                    <a:pt x="0" y="295707"/>
                    <a:pt x="0" y="275742"/>
                  </a:cubicBezTo>
                  <a:lnTo>
                    <a:pt x="0" y="75277"/>
                  </a:lnTo>
                  <a:cubicBezTo>
                    <a:pt x="0" y="55313"/>
                    <a:pt x="7931" y="36166"/>
                    <a:pt x="22048" y="22048"/>
                  </a:cubicBezTo>
                  <a:cubicBezTo>
                    <a:pt x="36166" y="7931"/>
                    <a:pt x="55313" y="0"/>
                    <a:pt x="75277" y="0"/>
                  </a:cubicBezTo>
                  <a:close/>
                </a:path>
              </a:pathLst>
            </a:custGeom>
            <a:solidFill>
              <a:srgbClr val="004AAD"/>
            </a:solidFill>
          </p:spPr>
        </p:sp>
        <p:sp>
          <p:nvSpPr>
            <p:cNvPr name="TextBox 8" id="8"/>
            <p:cNvSpPr txBox="true"/>
            <p:nvPr/>
          </p:nvSpPr>
          <p:spPr>
            <a:xfrm>
              <a:off x="0" y="-47625"/>
              <a:ext cx="1381426" cy="39864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3741400" y="3124200"/>
            <a:ext cx="5118100" cy="1332778"/>
            <a:chOff x="0" y="0"/>
            <a:chExt cx="1347977" cy="351020"/>
          </a:xfrm>
        </p:grpSpPr>
        <p:sp>
          <p:nvSpPr>
            <p:cNvPr name="Freeform 10" id="10"/>
            <p:cNvSpPr/>
            <p:nvPr/>
          </p:nvSpPr>
          <p:spPr>
            <a:xfrm flipH="false" flipV="false" rot="0">
              <a:off x="0" y="0"/>
              <a:ext cx="1347977" cy="351020"/>
            </a:xfrm>
            <a:custGeom>
              <a:avLst/>
              <a:gdLst/>
              <a:ahLst/>
              <a:cxnLst/>
              <a:rect r="r" b="b" t="t" l="l"/>
              <a:pathLst>
                <a:path h="351020" w="1347977">
                  <a:moveTo>
                    <a:pt x="77145" y="0"/>
                  </a:moveTo>
                  <a:lnTo>
                    <a:pt x="1270832" y="0"/>
                  </a:lnTo>
                  <a:cubicBezTo>
                    <a:pt x="1291292" y="0"/>
                    <a:pt x="1310914" y="8128"/>
                    <a:pt x="1325382" y="22595"/>
                  </a:cubicBezTo>
                  <a:cubicBezTo>
                    <a:pt x="1339849" y="37063"/>
                    <a:pt x="1347977" y="56685"/>
                    <a:pt x="1347977" y="77145"/>
                  </a:cubicBezTo>
                  <a:lnTo>
                    <a:pt x="1347977" y="273874"/>
                  </a:lnTo>
                  <a:cubicBezTo>
                    <a:pt x="1347977" y="316480"/>
                    <a:pt x="1313438" y="351020"/>
                    <a:pt x="1270832" y="351020"/>
                  </a:cubicBezTo>
                  <a:lnTo>
                    <a:pt x="77145" y="351020"/>
                  </a:lnTo>
                  <a:cubicBezTo>
                    <a:pt x="34539" y="351020"/>
                    <a:pt x="0" y="316480"/>
                    <a:pt x="0" y="273874"/>
                  </a:cubicBezTo>
                  <a:lnTo>
                    <a:pt x="0" y="77145"/>
                  </a:lnTo>
                  <a:cubicBezTo>
                    <a:pt x="0" y="34539"/>
                    <a:pt x="34539" y="0"/>
                    <a:pt x="77145" y="0"/>
                  </a:cubicBezTo>
                  <a:close/>
                </a:path>
              </a:pathLst>
            </a:custGeom>
            <a:solidFill>
              <a:srgbClr val="004AAD"/>
            </a:solidFill>
          </p:spPr>
        </p:sp>
        <p:sp>
          <p:nvSpPr>
            <p:cNvPr name="TextBox 11" id="11"/>
            <p:cNvSpPr txBox="true"/>
            <p:nvPr/>
          </p:nvSpPr>
          <p:spPr>
            <a:xfrm>
              <a:off x="0" y="-47625"/>
              <a:ext cx="1347977" cy="398645"/>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4933297" y="3191597"/>
            <a:ext cx="8421405" cy="1265381"/>
          </a:xfrm>
          <a:prstGeom prst="rect">
            <a:avLst/>
          </a:prstGeom>
        </p:spPr>
        <p:txBody>
          <a:bodyPr anchor="t" rtlCol="false" tIns="0" lIns="0" bIns="0" rIns="0">
            <a:spAutoFit/>
          </a:bodyPr>
          <a:lstStyle/>
          <a:p>
            <a:pPr algn="ctr">
              <a:lnSpc>
                <a:spcPts val="10334"/>
              </a:lnSpc>
            </a:pPr>
            <a:r>
              <a:rPr lang="en-US" sz="7382">
                <a:solidFill>
                  <a:srgbClr val="004AAD"/>
                </a:solidFill>
                <a:latin typeface="Paytone One"/>
                <a:ea typeface="Paytone One"/>
                <a:cs typeface="Paytone One"/>
                <a:sym typeface="Paytone One"/>
              </a:rPr>
              <a:t>THANK YOU</a:t>
            </a:r>
          </a:p>
        </p:txBody>
      </p:sp>
      <p:grpSp>
        <p:nvGrpSpPr>
          <p:cNvPr name="Group 13" id="13"/>
          <p:cNvGrpSpPr/>
          <p:nvPr/>
        </p:nvGrpSpPr>
        <p:grpSpPr>
          <a:xfrm rot="0">
            <a:off x="7482325" y="6554638"/>
            <a:ext cx="3323349" cy="955372"/>
            <a:chOff x="0" y="0"/>
            <a:chExt cx="875285" cy="251621"/>
          </a:xfrm>
        </p:grpSpPr>
        <p:sp>
          <p:nvSpPr>
            <p:cNvPr name="Freeform 14" id="14"/>
            <p:cNvSpPr/>
            <p:nvPr/>
          </p:nvSpPr>
          <p:spPr>
            <a:xfrm flipH="false" flipV="false" rot="0">
              <a:off x="0" y="0"/>
              <a:ext cx="875285" cy="251621"/>
            </a:xfrm>
            <a:custGeom>
              <a:avLst/>
              <a:gdLst/>
              <a:ahLst/>
              <a:cxnLst/>
              <a:rect r="r" b="b" t="t" l="l"/>
              <a:pathLst>
                <a:path h="251621" w="875285">
                  <a:moveTo>
                    <a:pt x="118807" y="0"/>
                  </a:moveTo>
                  <a:lnTo>
                    <a:pt x="756478" y="0"/>
                  </a:lnTo>
                  <a:cubicBezTo>
                    <a:pt x="822094" y="0"/>
                    <a:pt x="875285" y="53192"/>
                    <a:pt x="875285" y="118807"/>
                  </a:cubicBezTo>
                  <a:lnTo>
                    <a:pt x="875285" y="132813"/>
                  </a:lnTo>
                  <a:cubicBezTo>
                    <a:pt x="875285" y="198429"/>
                    <a:pt x="822094" y="251621"/>
                    <a:pt x="756478" y="251621"/>
                  </a:cubicBezTo>
                  <a:lnTo>
                    <a:pt x="118807" y="251621"/>
                  </a:lnTo>
                  <a:cubicBezTo>
                    <a:pt x="53192" y="251621"/>
                    <a:pt x="0" y="198429"/>
                    <a:pt x="0" y="132813"/>
                  </a:cubicBezTo>
                  <a:lnTo>
                    <a:pt x="0" y="118807"/>
                  </a:lnTo>
                  <a:cubicBezTo>
                    <a:pt x="0" y="53192"/>
                    <a:pt x="53192" y="0"/>
                    <a:pt x="118807" y="0"/>
                  </a:cubicBezTo>
                  <a:close/>
                </a:path>
              </a:pathLst>
            </a:custGeom>
            <a:solidFill>
              <a:srgbClr val="004AAD"/>
            </a:solidFill>
          </p:spPr>
        </p:sp>
        <p:sp>
          <p:nvSpPr>
            <p:cNvPr name="TextBox 15" id="15"/>
            <p:cNvSpPr txBox="true"/>
            <p:nvPr/>
          </p:nvSpPr>
          <p:spPr>
            <a:xfrm>
              <a:off x="0" y="-47625"/>
              <a:ext cx="875285" cy="299246"/>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7347826" y="6726233"/>
            <a:ext cx="3592349" cy="545506"/>
          </a:xfrm>
          <a:prstGeom prst="rect">
            <a:avLst/>
          </a:prstGeom>
        </p:spPr>
        <p:txBody>
          <a:bodyPr anchor="t" rtlCol="false" tIns="0" lIns="0" bIns="0" rIns="0">
            <a:spAutoFit/>
          </a:bodyPr>
          <a:lstStyle/>
          <a:p>
            <a:pPr algn="ctr">
              <a:lnSpc>
                <a:spcPts val="4408"/>
              </a:lnSpc>
            </a:pPr>
            <a:r>
              <a:rPr lang="en-US" sz="3148">
                <a:solidFill>
                  <a:srgbClr val="FFFFFF"/>
                </a:solidFill>
                <a:latin typeface="Paytone One"/>
                <a:ea typeface="Paytone One"/>
                <a:cs typeface="Paytone One"/>
                <a:sym typeface="Paytone One"/>
              </a:rPr>
              <a:t>SIGNEDU HUB</a:t>
            </a:r>
          </a:p>
        </p:txBody>
      </p:sp>
      <p:grpSp>
        <p:nvGrpSpPr>
          <p:cNvPr name="Group 17" id="17"/>
          <p:cNvGrpSpPr/>
          <p:nvPr/>
        </p:nvGrpSpPr>
        <p:grpSpPr>
          <a:xfrm rot="0">
            <a:off x="4173897" y="8468601"/>
            <a:ext cx="11469274" cy="789699"/>
            <a:chOff x="0" y="0"/>
            <a:chExt cx="15292365" cy="1052933"/>
          </a:xfrm>
        </p:grpSpPr>
        <p:sp>
          <p:nvSpPr>
            <p:cNvPr name="Freeform 18" id="18"/>
            <p:cNvSpPr/>
            <p:nvPr/>
          </p:nvSpPr>
          <p:spPr>
            <a:xfrm flipH="false" flipV="false" rot="0">
              <a:off x="0" y="39729"/>
              <a:ext cx="1013204" cy="1013204"/>
            </a:xfrm>
            <a:custGeom>
              <a:avLst/>
              <a:gdLst/>
              <a:ahLst/>
              <a:cxnLst/>
              <a:rect r="r" b="b" t="t" l="l"/>
              <a:pathLst>
                <a:path h="1013204" w="1013204">
                  <a:moveTo>
                    <a:pt x="0" y="0"/>
                  </a:moveTo>
                  <a:lnTo>
                    <a:pt x="1013204" y="0"/>
                  </a:lnTo>
                  <a:lnTo>
                    <a:pt x="1013204" y="1013204"/>
                  </a:lnTo>
                  <a:lnTo>
                    <a:pt x="0" y="10132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6261778" y="0"/>
              <a:ext cx="1016431" cy="1016431"/>
            </a:xfrm>
            <a:custGeom>
              <a:avLst/>
              <a:gdLst/>
              <a:ahLst/>
              <a:cxnLst/>
              <a:rect r="r" b="b" t="t" l="l"/>
              <a:pathLst>
                <a:path h="1016431" w="1016431">
                  <a:moveTo>
                    <a:pt x="0" y="0"/>
                  </a:moveTo>
                  <a:lnTo>
                    <a:pt x="1016432" y="0"/>
                  </a:lnTo>
                  <a:lnTo>
                    <a:pt x="1016432" y="1016431"/>
                  </a:lnTo>
                  <a:lnTo>
                    <a:pt x="0" y="10164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0" id="20"/>
            <p:cNvSpPr txBox="true"/>
            <p:nvPr/>
          </p:nvSpPr>
          <p:spPr>
            <a:xfrm rot="0">
              <a:off x="7811610" y="102164"/>
              <a:ext cx="7480755" cy="738610"/>
            </a:xfrm>
            <a:prstGeom prst="rect">
              <a:avLst/>
            </a:prstGeom>
          </p:spPr>
          <p:txBody>
            <a:bodyPr anchor="t" rtlCol="false" tIns="0" lIns="0" bIns="0" rIns="0">
              <a:spAutoFit/>
            </a:bodyPr>
            <a:lstStyle/>
            <a:p>
              <a:pPr algn="l" marL="0" indent="0" lvl="0">
                <a:lnSpc>
                  <a:spcPts val="4641"/>
                </a:lnSpc>
                <a:spcBef>
                  <a:spcPct val="0"/>
                </a:spcBef>
              </a:pPr>
              <a:r>
                <a:rPr lang="en-US" sz="3315" i="true">
                  <a:solidFill>
                    <a:srgbClr val="004AAD"/>
                  </a:solidFill>
                  <a:latin typeface="Roboto Italics"/>
                  <a:ea typeface="Roboto Italics"/>
                  <a:cs typeface="Roboto Italics"/>
                  <a:sym typeface="Roboto Italics"/>
                </a:rPr>
                <a:t>Si</a:t>
              </a:r>
              <a:r>
                <a:rPr lang="en-US" sz="3315" i="true" u="none">
                  <a:solidFill>
                    <a:srgbClr val="004AAD"/>
                  </a:solidFill>
                  <a:latin typeface="Roboto Italics"/>
                  <a:ea typeface="Roboto Italics"/>
                  <a:cs typeface="Roboto Italics"/>
                  <a:sym typeface="Roboto Italics"/>
                </a:rPr>
                <a:t>gnedu2025@gmail.com</a:t>
              </a:r>
            </a:p>
          </p:txBody>
        </p:sp>
        <p:sp>
          <p:nvSpPr>
            <p:cNvPr name="TextBox 21" id="21"/>
            <p:cNvSpPr txBox="true"/>
            <p:nvPr/>
          </p:nvSpPr>
          <p:spPr>
            <a:xfrm rot="0">
              <a:off x="1484149" y="162965"/>
              <a:ext cx="3277066" cy="738610"/>
            </a:xfrm>
            <a:prstGeom prst="rect">
              <a:avLst/>
            </a:prstGeom>
          </p:spPr>
          <p:txBody>
            <a:bodyPr anchor="t" rtlCol="false" tIns="0" lIns="0" bIns="0" rIns="0">
              <a:spAutoFit/>
            </a:bodyPr>
            <a:lstStyle/>
            <a:p>
              <a:pPr algn="l" marL="0" indent="0" lvl="0">
                <a:lnSpc>
                  <a:spcPts val="4641"/>
                </a:lnSpc>
                <a:spcBef>
                  <a:spcPct val="0"/>
                </a:spcBef>
              </a:pPr>
              <a:r>
                <a:rPr lang="en-US" sz="3315" i="true">
                  <a:solidFill>
                    <a:srgbClr val="004AAD"/>
                  </a:solidFill>
                  <a:latin typeface="Roboto Italics"/>
                  <a:ea typeface="Roboto Italics"/>
                  <a:cs typeface="Roboto Italics"/>
                  <a:sym typeface="Roboto Italics"/>
                </a:rPr>
                <a:t>0348325101</a:t>
              </a:r>
            </a:p>
          </p:txBody>
        </p:sp>
      </p:gr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08886" y="3104431"/>
            <a:ext cx="15750414" cy="4740963"/>
            <a:chOff x="0" y="0"/>
            <a:chExt cx="4148257" cy="1248649"/>
          </a:xfrm>
        </p:grpSpPr>
        <p:sp>
          <p:nvSpPr>
            <p:cNvPr name="Freeform 3" id="3"/>
            <p:cNvSpPr/>
            <p:nvPr/>
          </p:nvSpPr>
          <p:spPr>
            <a:xfrm flipH="false" flipV="false" rot="0">
              <a:off x="0" y="0"/>
              <a:ext cx="4148257" cy="1248649"/>
            </a:xfrm>
            <a:custGeom>
              <a:avLst/>
              <a:gdLst/>
              <a:ahLst/>
              <a:cxnLst/>
              <a:rect r="r" b="b" t="t" l="l"/>
              <a:pathLst>
                <a:path h="1248649" w="4148257">
                  <a:moveTo>
                    <a:pt x="25068" y="0"/>
                  </a:moveTo>
                  <a:lnTo>
                    <a:pt x="4123189" y="0"/>
                  </a:lnTo>
                  <a:cubicBezTo>
                    <a:pt x="4137034" y="0"/>
                    <a:pt x="4148257" y="11224"/>
                    <a:pt x="4148257" y="25068"/>
                  </a:cubicBezTo>
                  <a:lnTo>
                    <a:pt x="4148257" y="1223580"/>
                  </a:lnTo>
                  <a:cubicBezTo>
                    <a:pt x="4148257" y="1230229"/>
                    <a:pt x="4145616" y="1236605"/>
                    <a:pt x="4140915" y="1241306"/>
                  </a:cubicBezTo>
                  <a:cubicBezTo>
                    <a:pt x="4136214" y="1246008"/>
                    <a:pt x="4129837" y="1248649"/>
                    <a:pt x="4123189" y="1248649"/>
                  </a:cubicBezTo>
                  <a:lnTo>
                    <a:pt x="25068" y="1248649"/>
                  </a:lnTo>
                  <a:cubicBezTo>
                    <a:pt x="18420" y="1248649"/>
                    <a:pt x="12044" y="1246008"/>
                    <a:pt x="7342" y="1241306"/>
                  </a:cubicBezTo>
                  <a:cubicBezTo>
                    <a:pt x="2641" y="1236605"/>
                    <a:pt x="0" y="1230229"/>
                    <a:pt x="0" y="1223580"/>
                  </a:cubicBezTo>
                  <a:lnTo>
                    <a:pt x="0" y="25068"/>
                  </a:lnTo>
                  <a:cubicBezTo>
                    <a:pt x="0" y="18420"/>
                    <a:pt x="2641" y="12044"/>
                    <a:pt x="7342" y="7342"/>
                  </a:cubicBezTo>
                  <a:cubicBezTo>
                    <a:pt x="12044" y="2641"/>
                    <a:pt x="18420" y="0"/>
                    <a:pt x="25068" y="0"/>
                  </a:cubicBezTo>
                  <a:close/>
                </a:path>
              </a:pathLst>
            </a:custGeom>
            <a:solidFill>
              <a:srgbClr val="FFFFFF"/>
            </a:solidFill>
            <a:ln w="38100" cap="rnd">
              <a:solidFill>
                <a:srgbClr val="004AAD"/>
              </a:solidFill>
              <a:prstDash val="solid"/>
              <a:round/>
            </a:ln>
          </p:spPr>
        </p:sp>
        <p:sp>
          <p:nvSpPr>
            <p:cNvPr name="TextBox 4" id="4"/>
            <p:cNvSpPr txBox="true"/>
            <p:nvPr/>
          </p:nvSpPr>
          <p:spPr>
            <a:xfrm>
              <a:off x="0" y="-47625"/>
              <a:ext cx="4148257" cy="1296274"/>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48979" y="3576293"/>
            <a:ext cx="15270229" cy="3711514"/>
          </a:xfrm>
          <a:prstGeom prst="rect">
            <a:avLst/>
          </a:prstGeom>
        </p:spPr>
        <p:txBody>
          <a:bodyPr anchor="t" rtlCol="false" tIns="0" lIns="0" bIns="0" rIns="0">
            <a:spAutoFit/>
          </a:bodyPr>
          <a:lstStyle/>
          <a:p>
            <a:pPr algn="just" marL="756165" indent="-378083" lvl="1">
              <a:lnSpc>
                <a:spcPts val="4903"/>
              </a:lnSpc>
              <a:buFont typeface="Arial"/>
              <a:buChar char="•"/>
            </a:pPr>
            <a:r>
              <a:rPr lang="en-US" sz="3502">
                <a:solidFill>
                  <a:srgbClr val="004AAD"/>
                </a:solidFill>
                <a:latin typeface="Roboto"/>
                <a:ea typeface="Roboto"/>
                <a:cs typeface="Roboto"/>
                <a:sym typeface="Roboto"/>
              </a:rPr>
              <a:t>Việt Nam có 2,5 triệu người Điếc/Khiếm thính, nhưng chỉ khoảng 30 phiên dịch viên NNKH chuyên nghiệp trên toàn quốc.</a:t>
            </a:r>
          </a:p>
          <a:p>
            <a:pPr algn="just" marL="756165" indent="-378083" lvl="1">
              <a:lnSpc>
                <a:spcPts val="4903"/>
              </a:lnSpc>
              <a:buFont typeface="Arial"/>
              <a:buChar char="•"/>
            </a:pPr>
            <a:r>
              <a:rPr lang="en-US" sz="3502">
                <a:solidFill>
                  <a:srgbClr val="004AAD"/>
                </a:solidFill>
                <a:latin typeface="Roboto"/>
                <a:ea typeface="Roboto"/>
                <a:cs typeface="Roboto"/>
                <a:sym typeface="Roboto"/>
              </a:rPr>
              <a:t>Hiện chỉ có 2 đơn vị đào tạo ngôn ngữ ký</a:t>
            </a:r>
            <a:r>
              <a:rPr lang="en-US" sz="3502">
                <a:solidFill>
                  <a:srgbClr val="004AAD"/>
                </a:solidFill>
                <a:latin typeface="Roboto"/>
                <a:ea typeface="Roboto"/>
                <a:cs typeface="Roboto"/>
                <a:sym typeface="Roboto"/>
              </a:rPr>
              <a:t> hiệu do giáo viên Điếc trực tiếp giảng dạy (tại Hà Nội &amp; TP. HCM).</a:t>
            </a:r>
          </a:p>
          <a:p>
            <a:pPr algn="just" marL="756165" indent="-378083" lvl="1">
              <a:lnSpc>
                <a:spcPts val="4903"/>
              </a:lnSpc>
              <a:buFont typeface="Arial"/>
              <a:buChar char="•"/>
            </a:pPr>
            <a:r>
              <a:rPr lang="en-US" sz="3502">
                <a:solidFill>
                  <a:srgbClr val="004AAD"/>
                </a:solidFill>
                <a:latin typeface="Roboto"/>
                <a:ea typeface="Roboto"/>
                <a:cs typeface="Roboto"/>
                <a:sym typeface="Roboto"/>
              </a:rPr>
              <a:t>Nguồn lực phục vụ giáo dục hòa nhập cho người Điếc gần như thiếu trầm trọng.</a:t>
            </a:r>
          </a:p>
        </p:txBody>
      </p:sp>
      <p:sp>
        <p:nvSpPr>
          <p:cNvPr name="TextBox 6" id="6"/>
          <p:cNvSpPr txBox="true"/>
          <p:nvPr/>
        </p:nvSpPr>
        <p:spPr>
          <a:xfrm rot="0">
            <a:off x="6070103" y="2106075"/>
            <a:ext cx="6147795"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1. Thực trạng tại Việt Nam</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08886" y="3104431"/>
            <a:ext cx="15750414" cy="4740963"/>
            <a:chOff x="0" y="0"/>
            <a:chExt cx="4148257" cy="1248649"/>
          </a:xfrm>
        </p:grpSpPr>
        <p:sp>
          <p:nvSpPr>
            <p:cNvPr name="Freeform 3" id="3"/>
            <p:cNvSpPr/>
            <p:nvPr/>
          </p:nvSpPr>
          <p:spPr>
            <a:xfrm flipH="false" flipV="false" rot="0">
              <a:off x="0" y="0"/>
              <a:ext cx="4148257" cy="1248649"/>
            </a:xfrm>
            <a:custGeom>
              <a:avLst/>
              <a:gdLst/>
              <a:ahLst/>
              <a:cxnLst/>
              <a:rect r="r" b="b" t="t" l="l"/>
              <a:pathLst>
                <a:path h="1248649" w="4148257">
                  <a:moveTo>
                    <a:pt x="25068" y="0"/>
                  </a:moveTo>
                  <a:lnTo>
                    <a:pt x="4123189" y="0"/>
                  </a:lnTo>
                  <a:cubicBezTo>
                    <a:pt x="4137034" y="0"/>
                    <a:pt x="4148257" y="11224"/>
                    <a:pt x="4148257" y="25068"/>
                  </a:cubicBezTo>
                  <a:lnTo>
                    <a:pt x="4148257" y="1223580"/>
                  </a:lnTo>
                  <a:cubicBezTo>
                    <a:pt x="4148257" y="1230229"/>
                    <a:pt x="4145616" y="1236605"/>
                    <a:pt x="4140915" y="1241306"/>
                  </a:cubicBezTo>
                  <a:cubicBezTo>
                    <a:pt x="4136214" y="1246008"/>
                    <a:pt x="4129837" y="1248649"/>
                    <a:pt x="4123189" y="1248649"/>
                  </a:cubicBezTo>
                  <a:lnTo>
                    <a:pt x="25068" y="1248649"/>
                  </a:lnTo>
                  <a:cubicBezTo>
                    <a:pt x="18420" y="1248649"/>
                    <a:pt x="12044" y="1246008"/>
                    <a:pt x="7342" y="1241306"/>
                  </a:cubicBezTo>
                  <a:cubicBezTo>
                    <a:pt x="2641" y="1236605"/>
                    <a:pt x="0" y="1230229"/>
                    <a:pt x="0" y="1223580"/>
                  </a:cubicBezTo>
                  <a:lnTo>
                    <a:pt x="0" y="25068"/>
                  </a:lnTo>
                  <a:cubicBezTo>
                    <a:pt x="0" y="18420"/>
                    <a:pt x="2641" y="12044"/>
                    <a:pt x="7342" y="7342"/>
                  </a:cubicBezTo>
                  <a:cubicBezTo>
                    <a:pt x="12044" y="2641"/>
                    <a:pt x="18420" y="0"/>
                    <a:pt x="25068" y="0"/>
                  </a:cubicBezTo>
                  <a:close/>
                </a:path>
              </a:pathLst>
            </a:custGeom>
            <a:solidFill>
              <a:srgbClr val="FFFFFF"/>
            </a:solidFill>
            <a:ln w="38100" cap="rnd">
              <a:solidFill>
                <a:srgbClr val="004AAD"/>
              </a:solidFill>
              <a:prstDash val="solid"/>
              <a:round/>
            </a:ln>
          </p:spPr>
        </p:sp>
        <p:sp>
          <p:nvSpPr>
            <p:cNvPr name="TextBox 4" id="4"/>
            <p:cNvSpPr txBox="true"/>
            <p:nvPr/>
          </p:nvSpPr>
          <p:spPr>
            <a:xfrm>
              <a:off x="0" y="-47625"/>
              <a:ext cx="4148257" cy="1296274"/>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48979" y="3885856"/>
            <a:ext cx="15270229" cy="3092389"/>
          </a:xfrm>
          <a:prstGeom prst="rect">
            <a:avLst/>
          </a:prstGeom>
        </p:spPr>
        <p:txBody>
          <a:bodyPr anchor="t" rtlCol="false" tIns="0" lIns="0" bIns="0" rIns="0">
            <a:spAutoFit/>
          </a:bodyPr>
          <a:lstStyle/>
          <a:p>
            <a:pPr algn="just" marL="756165" indent="-378083" lvl="1">
              <a:lnSpc>
                <a:spcPts val="4903"/>
              </a:lnSpc>
              <a:buFont typeface="Arial"/>
              <a:buChar char="•"/>
            </a:pPr>
            <a:r>
              <a:rPr lang="en-US" sz="3502">
                <a:solidFill>
                  <a:srgbClr val="004AAD"/>
                </a:solidFill>
                <a:latin typeface="Roboto"/>
                <a:ea typeface="Roboto"/>
                <a:cs typeface="Roboto"/>
                <a:sym typeface="Roboto"/>
              </a:rPr>
              <a:t>Người Điếc vẫn gặp nhiều rào cản khi học tập: Thiếu phiên dịch, thiếu giáo trình phù hợp, thiếu môi trường dùng NNKH.</a:t>
            </a:r>
          </a:p>
          <a:p>
            <a:pPr algn="just" marL="756165" indent="-378083" lvl="1">
              <a:lnSpc>
                <a:spcPts val="4903"/>
              </a:lnSpc>
              <a:buFont typeface="Arial"/>
              <a:buChar char="•"/>
            </a:pPr>
            <a:r>
              <a:rPr lang="en-US" sz="3502">
                <a:solidFill>
                  <a:srgbClr val="004AAD"/>
                </a:solidFill>
                <a:latin typeface="Roboto"/>
                <a:ea typeface="Roboto"/>
                <a:cs typeface="Roboto"/>
                <a:sym typeface="Roboto"/>
              </a:rPr>
              <a:t>Đ</a:t>
            </a:r>
            <a:r>
              <a:rPr lang="en-US" sz="3502">
                <a:solidFill>
                  <a:srgbClr val="004AAD"/>
                </a:solidFill>
                <a:latin typeface="Roboto"/>
                <a:ea typeface="Roboto"/>
                <a:cs typeface="Roboto"/>
                <a:sym typeface="Roboto"/>
              </a:rPr>
              <a:t>iều này tạo nên “khoảng cách</a:t>
            </a:r>
            <a:r>
              <a:rPr lang="en-US" sz="3502">
                <a:solidFill>
                  <a:srgbClr val="004AAD"/>
                </a:solidFill>
                <a:latin typeface="Roboto"/>
                <a:ea typeface="Roboto"/>
                <a:cs typeface="Roboto"/>
                <a:sym typeface="Roboto"/>
              </a:rPr>
              <a:t> nhân sự” giữa người Điếc – người Nghe</a:t>
            </a:r>
          </a:p>
          <a:p>
            <a:pPr algn="just">
              <a:lnSpc>
                <a:spcPts val="4903"/>
              </a:lnSpc>
            </a:pPr>
            <a:r>
              <a:rPr lang="en-US" sz="3502">
                <a:solidFill>
                  <a:srgbClr val="004AAD"/>
                </a:solidFill>
                <a:latin typeface="Roboto"/>
                <a:ea typeface="Roboto"/>
                <a:cs typeface="Roboto"/>
                <a:sym typeface="Roboto"/>
              </a:rPr>
              <a:t>→ Người Điếc thiếu cơ hội giáo dục &amp; nghề nghiệp.</a:t>
            </a:r>
          </a:p>
          <a:p>
            <a:pPr algn="just">
              <a:lnSpc>
                <a:spcPts val="4903"/>
              </a:lnSpc>
            </a:pPr>
            <a:r>
              <a:rPr lang="en-US" sz="3502">
                <a:solidFill>
                  <a:srgbClr val="004AAD"/>
                </a:solidFill>
                <a:latin typeface="Roboto"/>
                <a:ea typeface="Roboto"/>
                <a:cs typeface="Roboto"/>
                <a:sym typeface="Roboto"/>
              </a:rPr>
              <a:t>→ Người Nghe thiếu hiểu biết để làm việc hiệu quả với người Điếc.</a:t>
            </a:r>
          </a:p>
        </p:txBody>
      </p:sp>
      <p:sp>
        <p:nvSpPr>
          <p:cNvPr name="TextBox 6" id="6"/>
          <p:cNvSpPr txBox="true"/>
          <p:nvPr/>
        </p:nvSpPr>
        <p:spPr>
          <a:xfrm rot="0">
            <a:off x="6070103" y="2106075"/>
            <a:ext cx="6428153"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2. Lỗ hổng tiếp cận giáo dục</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129890" y="1939865"/>
            <a:ext cx="6980585" cy="7609246"/>
            <a:chOff x="0" y="0"/>
            <a:chExt cx="1838508" cy="2004081"/>
          </a:xfrm>
        </p:grpSpPr>
        <p:sp>
          <p:nvSpPr>
            <p:cNvPr name="Freeform 3" id="3"/>
            <p:cNvSpPr/>
            <p:nvPr/>
          </p:nvSpPr>
          <p:spPr>
            <a:xfrm flipH="false" flipV="false" rot="0">
              <a:off x="0" y="0"/>
              <a:ext cx="1838508" cy="2004081"/>
            </a:xfrm>
            <a:custGeom>
              <a:avLst/>
              <a:gdLst/>
              <a:ahLst/>
              <a:cxnLst/>
              <a:rect r="r" b="b" t="t" l="l"/>
              <a:pathLst>
                <a:path h="2004081" w="1838508">
                  <a:moveTo>
                    <a:pt x="56562" y="0"/>
                  </a:moveTo>
                  <a:lnTo>
                    <a:pt x="1781946" y="0"/>
                  </a:lnTo>
                  <a:cubicBezTo>
                    <a:pt x="1813184" y="0"/>
                    <a:pt x="1838508" y="25324"/>
                    <a:pt x="1838508" y="56562"/>
                  </a:cubicBezTo>
                  <a:lnTo>
                    <a:pt x="1838508" y="1947519"/>
                  </a:lnTo>
                  <a:cubicBezTo>
                    <a:pt x="1838508" y="1978758"/>
                    <a:pt x="1813184" y="2004081"/>
                    <a:pt x="1781946" y="2004081"/>
                  </a:cubicBezTo>
                  <a:lnTo>
                    <a:pt x="56562" y="2004081"/>
                  </a:lnTo>
                  <a:cubicBezTo>
                    <a:pt x="25324" y="2004081"/>
                    <a:pt x="0" y="1978758"/>
                    <a:pt x="0" y="1947519"/>
                  </a:cubicBezTo>
                  <a:lnTo>
                    <a:pt x="0" y="56562"/>
                  </a:lnTo>
                  <a:cubicBezTo>
                    <a:pt x="0" y="25324"/>
                    <a:pt x="25324" y="0"/>
                    <a:pt x="56562" y="0"/>
                  </a:cubicBezTo>
                  <a:close/>
                </a:path>
              </a:pathLst>
            </a:custGeom>
            <a:solidFill>
              <a:srgbClr val="FFFFFF"/>
            </a:solidFill>
            <a:ln w="38100" cap="rnd">
              <a:solidFill>
                <a:srgbClr val="004AAD"/>
              </a:solidFill>
              <a:prstDash val="solid"/>
              <a:round/>
            </a:ln>
          </p:spPr>
        </p:sp>
        <p:sp>
          <p:nvSpPr>
            <p:cNvPr name="TextBox 4" id="4"/>
            <p:cNvSpPr txBox="true"/>
            <p:nvPr/>
          </p:nvSpPr>
          <p:spPr>
            <a:xfrm>
              <a:off x="0" y="-47625"/>
              <a:ext cx="1838508" cy="2051706"/>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129890" y="2511725"/>
            <a:ext cx="6462686" cy="5568889"/>
          </a:xfrm>
          <a:prstGeom prst="rect">
            <a:avLst/>
          </a:prstGeom>
        </p:spPr>
        <p:txBody>
          <a:bodyPr anchor="t" rtlCol="false" tIns="0" lIns="0" bIns="0" rIns="0">
            <a:spAutoFit/>
          </a:bodyPr>
          <a:lstStyle/>
          <a:p>
            <a:pPr algn="just" marL="756165" indent="-378083" lvl="1">
              <a:lnSpc>
                <a:spcPts val="4903"/>
              </a:lnSpc>
              <a:buFont typeface="Arial"/>
              <a:buChar char="•"/>
            </a:pPr>
            <a:r>
              <a:rPr lang="en-US" sz="3502">
                <a:solidFill>
                  <a:srgbClr val="004AAD"/>
                </a:solidFill>
                <a:latin typeface="Roboto"/>
                <a:ea typeface="Roboto"/>
                <a:cs typeface="Roboto"/>
                <a:sym typeface="Roboto"/>
              </a:rPr>
              <a:t>Giáo dục là nền tảng để người Điếc có việc làm, độc lập và hoà nhập.</a:t>
            </a:r>
          </a:p>
          <a:p>
            <a:pPr algn="just" marL="756165" indent="-378083" lvl="1">
              <a:lnSpc>
                <a:spcPts val="4903"/>
              </a:lnSpc>
              <a:buFont typeface="Arial"/>
              <a:buChar char="•"/>
            </a:pPr>
            <a:r>
              <a:rPr lang="en-US" sz="3502">
                <a:solidFill>
                  <a:srgbClr val="004AAD"/>
                </a:solidFill>
                <a:latin typeface="Roboto"/>
                <a:ea typeface="Roboto"/>
                <a:cs typeface="Roboto"/>
                <a:sym typeface="Roboto"/>
              </a:rPr>
              <a:t>Xã hội cần một mô hình trao quyền cho</a:t>
            </a:r>
            <a:r>
              <a:rPr lang="en-US" sz="3502">
                <a:solidFill>
                  <a:srgbClr val="004AAD"/>
                </a:solidFill>
                <a:latin typeface="Roboto"/>
                <a:ea typeface="Roboto"/>
                <a:cs typeface="Roboto"/>
                <a:sym typeface="Roboto"/>
              </a:rPr>
              <a:t> người Điếc, và đồng thời phát triển đội ngũ hỗ trợ chuyên nghiệp (giáo viên Điếc, trợ giảng, phiên dịch viên chuyên ngành).</a:t>
            </a:r>
          </a:p>
        </p:txBody>
      </p:sp>
      <p:sp>
        <p:nvSpPr>
          <p:cNvPr name="TextBox 6" id="6"/>
          <p:cNvSpPr txBox="true"/>
          <p:nvPr/>
        </p:nvSpPr>
        <p:spPr>
          <a:xfrm rot="0">
            <a:off x="1028700" y="942975"/>
            <a:ext cx="7182965"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3. Tại sao cần hành động ngay?</a:t>
            </a:r>
          </a:p>
        </p:txBody>
      </p:sp>
      <p:sp>
        <p:nvSpPr>
          <p:cNvPr name="TextBox 7" id="7"/>
          <p:cNvSpPr txBox="true"/>
          <p:nvPr/>
        </p:nvSpPr>
        <p:spPr>
          <a:xfrm rot="0">
            <a:off x="10203391" y="942975"/>
            <a:ext cx="6462686" cy="688915"/>
          </a:xfrm>
          <a:prstGeom prst="rect">
            <a:avLst/>
          </a:prstGeom>
        </p:spPr>
        <p:txBody>
          <a:bodyPr anchor="t" rtlCol="false" tIns="0" lIns="0" bIns="0" rIns="0">
            <a:spAutoFit/>
          </a:bodyPr>
          <a:lstStyle/>
          <a:p>
            <a:pPr algn="just">
              <a:lnSpc>
                <a:spcPts val="5603"/>
              </a:lnSpc>
            </a:pPr>
            <a:r>
              <a:rPr lang="en-US" sz="4002" b="true">
                <a:solidFill>
                  <a:srgbClr val="004AAD"/>
                </a:solidFill>
                <a:latin typeface="Roboto Bold"/>
                <a:ea typeface="Roboto Bold"/>
                <a:cs typeface="Roboto Bold"/>
                <a:sym typeface="Roboto Bold"/>
              </a:rPr>
              <a:t>4. Dự án ra đời để giải quyết</a:t>
            </a:r>
          </a:p>
        </p:txBody>
      </p:sp>
      <p:grpSp>
        <p:nvGrpSpPr>
          <p:cNvPr name="Group 8" id="8"/>
          <p:cNvGrpSpPr/>
          <p:nvPr/>
        </p:nvGrpSpPr>
        <p:grpSpPr>
          <a:xfrm rot="0">
            <a:off x="9944441" y="1939865"/>
            <a:ext cx="6980585" cy="7609246"/>
            <a:chOff x="0" y="0"/>
            <a:chExt cx="1838508" cy="2004081"/>
          </a:xfrm>
        </p:grpSpPr>
        <p:sp>
          <p:nvSpPr>
            <p:cNvPr name="Freeform 9" id="9"/>
            <p:cNvSpPr/>
            <p:nvPr/>
          </p:nvSpPr>
          <p:spPr>
            <a:xfrm flipH="false" flipV="false" rot="0">
              <a:off x="0" y="0"/>
              <a:ext cx="1838508" cy="2004081"/>
            </a:xfrm>
            <a:custGeom>
              <a:avLst/>
              <a:gdLst/>
              <a:ahLst/>
              <a:cxnLst/>
              <a:rect r="r" b="b" t="t" l="l"/>
              <a:pathLst>
                <a:path h="2004081" w="1838508">
                  <a:moveTo>
                    <a:pt x="56562" y="0"/>
                  </a:moveTo>
                  <a:lnTo>
                    <a:pt x="1781946" y="0"/>
                  </a:lnTo>
                  <a:cubicBezTo>
                    <a:pt x="1813184" y="0"/>
                    <a:pt x="1838508" y="25324"/>
                    <a:pt x="1838508" y="56562"/>
                  </a:cubicBezTo>
                  <a:lnTo>
                    <a:pt x="1838508" y="1947519"/>
                  </a:lnTo>
                  <a:cubicBezTo>
                    <a:pt x="1838508" y="1978758"/>
                    <a:pt x="1813184" y="2004081"/>
                    <a:pt x="1781946" y="2004081"/>
                  </a:cubicBezTo>
                  <a:lnTo>
                    <a:pt x="56562" y="2004081"/>
                  </a:lnTo>
                  <a:cubicBezTo>
                    <a:pt x="25324" y="2004081"/>
                    <a:pt x="0" y="1978758"/>
                    <a:pt x="0" y="1947519"/>
                  </a:cubicBezTo>
                  <a:lnTo>
                    <a:pt x="0" y="56562"/>
                  </a:lnTo>
                  <a:cubicBezTo>
                    <a:pt x="0" y="25324"/>
                    <a:pt x="25324" y="0"/>
                    <a:pt x="56562" y="0"/>
                  </a:cubicBezTo>
                  <a:close/>
                </a:path>
              </a:pathLst>
            </a:custGeom>
            <a:solidFill>
              <a:srgbClr val="FFFFFF"/>
            </a:solidFill>
            <a:ln w="38100" cap="rnd">
              <a:solidFill>
                <a:srgbClr val="004AAD"/>
              </a:solidFill>
              <a:prstDash val="solid"/>
              <a:round/>
            </a:ln>
          </p:spPr>
        </p:sp>
        <p:sp>
          <p:nvSpPr>
            <p:cNvPr name="TextBox 10" id="10"/>
            <p:cNvSpPr txBox="true"/>
            <p:nvPr/>
          </p:nvSpPr>
          <p:spPr>
            <a:xfrm>
              <a:off x="0" y="-47625"/>
              <a:ext cx="1838508" cy="205170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203391" y="2451161"/>
            <a:ext cx="6462686" cy="6807139"/>
          </a:xfrm>
          <a:prstGeom prst="rect">
            <a:avLst/>
          </a:prstGeom>
        </p:spPr>
        <p:txBody>
          <a:bodyPr anchor="t" rtlCol="false" tIns="0" lIns="0" bIns="0" rIns="0">
            <a:spAutoFit/>
          </a:bodyPr>
          <a:lstStyle/>
          <a:p>
            <a:pPr algn="just" marL="756165" indent="-378083" lvl="1">
              <a:lnSpc>
                <a:spcPts val="4903"/>
              </a:lnSpc>
              <a:buFont typeface="Arial"/>
              <a:buChar char="•"/>
            </a:pPr>
            <a:r>
              <a:rPr lang="en-US" sz="3502">
                <a:solidFill>
                  <a:srgbClr val="004AAD"/>
                </a:solidFill>
                <a:latin typeface="Roboto"/>
                <a:ea typeface="Roboto"/>
                <a:cs typeface="Roboto"/>
                <a:sym typeface="Roboto"/>
              </a:rPr>
              <a:t>SignEdu Hub được xây dựng nhằm:</a:t>
            </a:r>
          </a:p>
          <a:p>
            <a:pPr algn="just">
              <a:lnSpc>
                <a:spcPts val="4903"/>
              </a:lnSpc>
            </a:pPr>
            <a:r>
              <a:rPr lang="en-US" sz="3502">
                <a:solidFill>
                  <a:srgbClr val="004AAD"/>
                </a:solidFill>
                <a:latin typeface="Roboto"/>
                <a:ea typeface="Roboto"/>
                <a:cs typeface="Roboto"/>
                <a:sym typeface="Roboto"/>
              </a:rPr>
              <a:t>✔ Trao quyền cho</a:t>
            </a:r>
            <a:r>
              <a:rPr lang="en-US" sz="3502">
                <a:solidFill>
                  <a:srgbClr val="004AAD"/>
                </a:solidFill>
                <a:latin typeface="Roboto"/>
                <a:ea typeface="Roboto"/>
                <a:cs typeface="Roboto"/>
                <a:sym typeface="Roboto"/>
              </a:rPr>
              <a:t> người Điếc làm chủ quá trình giáo dục.</a:t>
            </a:r>
          </a:p>
          <a:p>
            <a:pPr algn="just">
              <a:lnSpc>
                <a:spcPts val="4903"/>
              </a:lnSpc>
            </a:pPr>
            <a:r>
              <a:rPr lang="en-US" sz="3502">
                <a:solidFill>
                  <a:srgbClr val="004AAD"/>
                </a:solidFill>
                <a:latin typeface="Roboto"/>
                <a:ea typeface="Roboto"/>
                <a:cs typeface="Roboto"/>
                <a:sym typeface="Roboto"/>
              </a:rPr>
              <a:t>✔ Giúp người Nghe trở thành cầu nối chuyên nghiệp trong giáo dục hòa nhập.</a:t>
            </a:r>
          </a:p>
          <a:p>
            <a:pPr algn="just">
              <a:lnSpc>
                <a:spcPts val="4903"/>
              </a:lnSpc>
            </a:pPr>
            <a:r>
              <a:rPr lang="en-US" sz="3502">
                <a:solidFill>
                  <a:srgbClr val="004AAD"/>
                </a:solidFill>
                <a:latin typeface="Roboto"/>
                <a:ea typeface="Roboto"/>
                <a:cs typeface="Roboto"/>
                <a:sym typeface="Roboto"/>
              </a:rPr>
              <a:t>✔ Tạo nền tảng đào tạo – kết nối – phát triển nguồn phiên dịch viên chuyên ngành cho tương lai.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4094" y="899685"/>
            <a:ext cx="18676189" cy="8487631"/>
            <a:chOff x="0" y="0"/>
            <a:chExt cx="4918832" cy="2235425"/>
          </a:xfrm>
        </p:grpSpPr>
        <p:sp>
          <p:nvSpPr>
            <p:cNvPr name="Freeform 7" id="7"/>
            <p:cNvSpPr/>
            <p:nvPr/>
          </p:nvSpPr>
          <p:spPr>
            <a:xfrm flipH="false" flipV="false" rot="0">
              <a:off x="0" y="0"/>
              <a:ext cx="4918832" cy="2235425"/>
            </a:xfrm>
            <a:custGeom>
              <a:avLst/>
              <a:gdLst/>
              <a:ahLst/>
              <a:cxnLst/>
              <a:rect r="r" b="b" t="t" l="l"/>
              <a:pathLst>
                <a:path h="2235425" w="4918832">
                  <a:moveTo>
                    <a:pt x="0" y="0"/>
                  </a:moveTo>
                  <a:lnTo>
                    <a:pt x="4918832" y="0"/>
                  </a:lnTo>
                  <a:lnTo>
                    <a:pt x="4918832" y="2235425"/>
                  </a:lnTo>
                  <a:lnTo>
                    <a:pt x="0" y="2235425"/>
                  </a:lnTo>
                  <a:close/>
                </a:path>
              </a:pathLst>
            </a:custGeom>
            <a:solidFill>
              <a:srgbClr val="004AAD"/>
            </a:solidFill>
          </p:spPr>
        </p:sp>
        <p:sp>
          <p:nvSpPr>
            <p:cNvPr name="TextBox 8" id="8"/>
            <p:cNvSpPr txBox="true"/>
            <p:nvPr/>
          </p:nvSpPr>
          <p:spPr>
            <a:xfrm>
              <a:off x="0" y="-47625"/>
              <a:ext cx="4918832" cy="228305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703430" y="4607483"/>
            <a:ext cx="12881141" cy="967259"/>
          </a:xfrm>
          <a:prstGeom prst="rect">
            <a:avLst/>
          </a:prstGeom>
        </p:spPr>
        <p:txBody>
          <a:bodyPr anchor="t" rtlCol="false" tIns="0" lIns="0" bIns="0" rIns="0">
            <a:spAutoFit/>
          </a:bodyPr>
          <a:lstStyle/>
          <a:p>
            <a:pPr algn="ctr">
              <a:lnSpc>
                <a:spcPts val="7940"/>
              </a:lnSpc>
            </a:pPr>
            <a:r>
              <a:rPr lang="en-US" sz="5672">
                <a:solidFill>
                  <a:srgbClr val="FFFFFF"/>
                </a:solidFill>
                <a:latin typeface="Paytone One"/>
                <a:ea typeface="Paytone One"/>
                <a:cs typeface="Paytone One"/>
                <a:sym typeface="Paytone One"/>
              </a:rPr>
              <a:t>II. MÔ TẢ VỀ SẢN PHẨM, DỊCH VỤ</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82283" y="-280508"/>
            <a:ext cx="19188374" cy="10828790"/>
            <a:chOff x="0" y="0"/>
            <a:chExt cx="5053728" cy="2852027"/>
          </a:xfrm>
        </p:grpSpPr>
        <p:sp>
          <p:nvSpPr>
            <p:cNvPr name="Freeform 4" id="4"/>
            <p:cNvSpPr/>
            <p:nvPr/>
          </p:nvSpPr>
          <p:spPr>
            <a:xfrm flipH="false" flipV="false" rot="0">
              <a:off x="0" y="0"/>
              <a:ext cx="5053728" cy="2852027"/>
            </a:xfrm>
            <a:custGeom>
              <a:avLst/>
              <a:gdLst/>
              <a:ahLst/>
              <a:cxnLst/>
              <a:rect r="r" b="b" t="t" l="l"/>
              <a:pathLst>
                <a:path h="2852027" w="5053728">
                  <a:moveTo>
                    <a:pt x="20577" y="0"/>
                  </a:moveTo>
                  <a:lnTo>
                    <a:pt x="5033151" y="0"/>
                  </a:lnTo>
                  <a:cubicBezTo>
                    <a:pt x="5038609" y="0"/>
                    <a:pt x="5043843" y="2168"/>
                    <a:pt x="5047702" y="6027"/>
                  </a:cubicBezTo>
                  <a:cubicBezTo>
                    <a:pt x="5051560" y="9886"/>
                    <a:pt x="5053728" y="15120"/>
                    <a:pt x="5053728" y="20577"/>
                  </a:cubicBezTo>
                  <a:lnTo>
                    <a:pt x="5053728" y="2831450"/>
                  </a:lnTo>
                  <a:cubicBezTo>
                    <a:pt x="5053728" y="2842814"/>
                    <a:pt x="5044516" y="2852027"/>
                    <a:pt x="5033151" y="2852027"/>
                  </a:cubicBezTo>
                  <a:lnTo>
                    <a:pt x="20577" y="2852027"/>
                  </a:lnTo>
                  <a:cubicBezTo>
                    <a:pt x="9213" y="2852027"/>
                    <a:pt x="0" y="2842814"/>
                    <a:pt x="0" y="2831450"/>
                  </a:cubicBezTo>
                  <a:lnTo>
                    <a:pt x="0" y="20577"/>
                  </a:lnTo>
                  <a:cubicBezTo>
                    <a:pt x="0" y="9213"/>
                    <a:pt x="9213" y="0"/>
                    <a:pt x="20577" y="0"/>
                  </a:cubicBezTo>
                  <a:close/>
                </a:path>
              </a:pathLst>
            </a:custGeom>
            <a:solidFill>
              <a:srgbClr val="FFFFFF"/>
            </a:solidFill>
          </p:spPr>
        </p:sp>
        <p:sp>
          <p:nvSpPr>
            <p:cNvPr name="TextBox 5" id="5"/>
            <p:cNvSpPr txBox="true"/>
            <p:nvPr/>
          </p:nvSpPr>
          <p:spPr>
            <a:xfrm>
              <a:off x="0" y="-47625"/>
              <a:ext cx="5053728" cy="2899652"/>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4558815" y="687387"/>
            <a:ext cx="8906179" cy="679450"/>
          </a:xfrm>
          <a:prstGeom prst="rect">
            <a:avLst/>
          </a:prstGeom>
        </p:spPr>
        <p:txBody>
          <a:bodyPr anchor="t" rtlCol="false" tIns="0" lIns="0" bIns="0" rIns="0">
            <a:spAutoFit/>
          </a:bodyPr>
          <a:lstStyle/>
          <a:p>
            <a:pPr algn="ctr">
              <a:lnSpc>
                <a:spcPts val="5599"/>
              </a:lnSpc>
            </a:pPr>
            <a:r>
              <a:rPr lang="en-US" sz="3999" b="true">
                <a:solidFill>
                  <a:srgbClr val="004AAD"/>
                </a:solidFill>
                <a:latin typeface="Roboto Bold"/>
                <a:ea typeface="Roboto Bold"/>
                <a:cs typeface="Roboto Bold"/>
                <a:sym typeface="Roboto Bold"/>
              </a:rPr>
              <a:t>1.Dịch vụ chính</a:t>
            </a:r>
          </a:p>
        </p:txBody>
      </p:sp>
      <p:grpSp>
        <p:nvGrpSpPr>
          <p:cNvPr name="Group 7" id="7"/>
          <p:cNvGrpSpPr/>
          <p:nvPr/>
        </p:nvGrpSpPr>
        <p:grpSpPr>
          <a:xfrm rot="0">
            <a:off x="1285038" y="4446240"/>
            <a:ext cx="7546939" cy="2186114"/>
            <a:chOff x="0" y="0"/>
            <a:chExt cx="2118380" cy="613629"/>
          </a:xfrm>
        </p:grpSpPr>
        <p:sp>
          <p:nvSpPr>
            <p:cNvPr name="Freeform 8" id="8"/>
            <p:cNvSpPr/>
            <p:nvPr/>
          </p:nvSpPr>
          <p:spPr>
            <a:xfrm flipH="false" flipV="false" rot="0">
              <a:off x="0" y="0"/>
              <a:ext cx="2118380" cy="613629"/>
            </a:xfrm>
            <a:custGeom>
              <a:avLst/>
              <a:gdLst/>
              <a:ahLst/>
              <a:cxnLst/>
              <a:rect r="r" b="b" t="t" l="l"/>
              <a:pathLst>
                <a:path h="613629" w="2118380">
                  <a:moveTo>
                    <a:pt x="52318" y="0"/>
                  </a:moveTo>
                  <a:lnTo>
                    <a:pt x="2066063" y="0"/>
                  </a:lnTo>
                  <a:cubicBezTo>
                    <a:pt x="2094957" y="0"/>
                    <a:pt x="2118380" y="23423"/>
                    <a:pt x="2118380" y="52318"/>
                  </a:cubicBezTo>
                  <a:lnTo>
                    <a:pt x="2118380" y="561311"/>
                  </a:lnTo>
                  <a:cubicBezTo>
                    <a:pt x="2118380" y="575187"/>
                    <a:pt x="2112868" y="588494"/>
                    <a:pt x="2103057" y="598306"/>
                  </a:cubicBezTo>
                  <a:cubicBezTo>
                    <a:pt x="2093245" y="608117"/>
                    <a:pt x="2079938" y="613629"/>
                    <a:pt x="2066063" y="613629"/>
                  </a:cubicBezTo>
                  <a:lnTo>
                    <a:pt x="52318" y="613629"/>
                  </a:lnTo>
                  <a:cubicBezTo>
                    <a:pt x="38442" y="613629"/>
                    <a:pt x="25135" y="608117"/>
                    <a:pt x="15323" y="598306"/>
                  </a:cubicBezTo>
                  <a:cubicBezTo>
                    <a:pt x="5512" y="588494"/>
                    <a:pt x="0" y="575187"/>
                    <a:pt x="0" y="561311"/>
                  </a:cubicBezTo>
                  <a:lnTo>
                    <a:pt x="0" y="52318"/>
                  </a:lnTo>
                  <a:cubicBezTo>
                    <a:pt x="0" y="23423"/>
                    <a:pt x="23423" y="0"/>
                    <a:pt x="52318" y="0"/>
                  </a:cubicBezTo>
                  <a:close/>
                </a:path>
              </a:pathLst>
            </a:custGeom>
            <a:solidFill>
              <a:srgbClr val="FFFFFF"/>
            </a:solidFill>
            <a:ln w="47625" cap="rnd">
              <a:solidFill>
                <a:srgbClr val="004AAD"/>
              </a:solidFill>
              <a:prstDash val="solid"/>
              <a:round/>
            </a:ln>
          </p:spPr>
        </p:sp>
        <p:sp>
          <p:nvSpPr>
            <p:cNvPr name="TextBox 9" id="9"/>
            <p:cNvSpPr txBox="true"/>
            <p:nvPr/>
          </p:nvSpPr>
          <p:spPr>
            <a:xfrm>
              <a:off x="0" y="-47625"/>
              <a:ext cx="2118380" cy="661254"/>
            </a:xfrm>
            <a:prstGeom prst="rect">
              <a:avLst/>
            </a:prstGeom>
          </p:spPr>
          <p:txBody>
            <a:bodyPr anchor="ctr" rtlCol="false" tIns="50800" lIns="50800" bIns="50800" rIns="50800"/>
            <a:lstStyle/>
            <a:p>
              <a:pPr algn="ctr">
                <a:lnSpc>
                  <a:spcPts val="2520"/>
                </a:lnSpc>
              </a:pPr>
            </a:p>
          </p:txBody>
        </p:sp>
      </p:grpSp>
      <p:sp>
        <p:nvSpPr>
          <p:cNvPr name="TextBox 10" id="10"/>
          <p:cNvSpPr txBox="true"/>
          <p:nvPr/>
        </p:nvSpPr>
        <p:spPr>
          <a:xfrm rot="0">
            <a:off x="1479999" y="4763967"/>
            <a:ext cx="7157017" cy="1426466"/>
          </a:xfrm>
          <a:prstGeom prst="rect">
            <a:avLst/>
          </a:prstGeom>
        </p:spPr>
        <p:txBody>
          <a:bodyPr anchor="t" rtlCol="false" tIns="0" lIns="0" bIns="0" rIns="0">
            <a:spAutoFit/>
          </a:bodyPr>
          <a:lstStyle/>
          <a:p>
            <a:pPr algn="just">
              <a:lnSpc>
                <a:spcPts val="3800"/>
              </a:lnSpc>
            </a:pPr>
            <a:r>
              <a:rPr lang="en-US" sz="2714" i="true">
                <a:solidFill>
                  <a:srgbClr val="004AAD"/>
                </a:solidFill>
                <a:latin typeface="Roboto Italics"/>
                <a:ea typeface="Roboto Italics"/>
                <a:cs typeface="Roboto Italics"/>
                <a:sym typeface="Roboto Italics"/>
              </a:rPr>
              <a:t>T</a:t>
            </a:r>
            <a:r>
              <a:rPr lang="en-US" sz="2714" i="true">
                <a:solidFill>
                  <a:srgbClr val="004AAD"/>
                </a:solidFill>
                <a:latin typeface="Roboto Italics"/>
                <a:ea typeface="Roboto Italics"/>
                <a:cs typeface="Roboto Italics"/>
                <a:sym typeface="Roboto Italics"/>
              </a:rPr>
              <a:t>ổ chức Workshop &amp; Sự kiện giáo dục NNKH:</a:t>
            </a:r>
          </a:p>
          <a:p>
            <a:pPr algn="just">
              <a:lnSpc>
                <a:spcPts val="3800"/>
              </a:lnSpc>
            </a:pPr>
            <a:r>
              <a:rPr lang="en-US" sz="2714">
                <a:solidFill>
                  <a:srgbClr val="004AAD"/>
                </a:solidFill>
                <a:latin typeface="Roboto"/>
                <a:ea typeface="Roboto"/>
                <a:cs typeface="Roboto"/>
                <a:sym typeface="Roboto"/>
              </a:rPr>
              <a:t>Dành cho trường học, câu lạc bộ sinh viên, sự kiện cộng đồng.</a:t>
            </a:r>
          </a:p>
        </p:txBody>
      </p:sp>
      <p:grpSp>
        <p:nvGrpSpPr>
          <p:cNvPr name="Group 11" id="11"/>
          <p:cNvGrpSpPr/>
          <p:nvPr/>
        </p:nvGrpSpPr>
        <p:grpSpPr>
          <a:xfrm rot="0">
            <a:off x="1285038" y="7109778"/>
            <a:ext cx="7546939" cy="2336450"/>
            <a:chOff x="0" y="0"/>
            <a:chExt cx="2118380" cy="655827"/>
          </a:xfrm>
        </p:grpSpPr>
        <p:sp>
          <p:nvSpPr>
            <p:cNvPr name="Freeform 12" id="12"/>
            <p:cNvSpPr/>
            <p:nvPr/>
          </p:nvSpPr>
          <p:spPr>
            <a:xfrm flipH="false" flipV="false" rot="0">
              <a:off x="0" y="0"/>
              <a:ext cx="2118380" cy="655827"/>
            </a:xfrm>
            <a:custGeom>
              <a:avLst/>
              <a:gdLst/>
              <a:ahLst/>
              <a:cxnLst/>
              <a:rect r="r" b="b" t="t" l="l"/>
              <a:pathLst>
                <a:path h="655827" w="2118380">
                  <a:moveTo>
                    <a:pt x="52318" y="0"/>
                  </a:moveTo>
                  <a:lnTo>
                    <a:pt x="2066063" y="0"/>
                  </a:lnTo>
                  <a:cubicBezTo>
                    <a:pt x="2094957" y="0"/>
                    <a:pt x="2118380" y="23423"/>
                    <a:pt x="2118380" y="52318"/>
                  </a:cubicBezTo>
                  <a:lnTo>
                    <a:pt x="2118380" y="603510"/>
                  </a:lnTo>
                  <a:cubicBezTo>
                    <a:pt x="2118380" y="617385"/>
                    <a:pt x="2112868" y="630692"/>
                    <a:pt x="2103057" y="640504"/>
                  </a:cubicBezTo>
                  <a:cubicBezTo>
                    <a:pt x="2093245" y="650315"/>
                    <a:pt x="2079938" y="655827"/>
                    <a:pt x="2066063" y="655827"/>
                  </a:cubicBezTo>
                  <a:lnTo>
                    <a:pt x="52318" y="655827"/>
                  </a:lnTo>
                  <a:cubicBezTo>
                    <a:pt x="38442" y="655827"/>
                    <a:pt x="25135" y="650315"/>
                    <a:pt x="15323" y="640504"/>
                  </a:cubicBezTo>
                  <a:cubicBezTo>
                    <a:pt x="5512" y="630692"/>
                    <a:pt x="0" y="617385"/>
                    <a:pt x="0" y="603510"/>
                  </a:cubicBezTo>
                  <a:lnTo>
                    <a:pt x="0" y="52318"/>
                  </a:lnTo>
                  <a:cubicBezTo>
                    <a:pt x="0" y="23423"/>
                    <a:pt x="23423" y="0"/>
                    <a:pt x="52318" y="0"/>
                  </a:cubicBezTo>
                  <a:close/>
                </a:path>
              </a:pathLst>
            </a:custGeom>
            <a:solidFill>
              <a:srgbClr val="FFFFFF"/>
            </a:solidFill>
            <a:ln w="47625" cap="rnd">
              <a:solidFill>
                <a:srgbClr val="004AAD"/>
              </a:solidFill>
              <a:prstDash val="solid"/>
              <a:round/>
            </a:ln>
          </p:spPr>
        </p:sp>
        <p:sp>
          <p:nvSpPr>
            <p:cNvPr name="TextBox 13" id="13"/>
            <p:cNvSpPr txBox="true"/>
            <p:nvPr/>
          </p:nvSpPr>
          <p:spPr>
            <a:xfrm>
              <a:off x="0" y="-47625"/>
              <a:ext cx="2118380" cy="703452"/>
            </a:xfrm>
            <a:prstGeom prst="rect">
              <a:avLst/>
            </a:prstGeom>
          </p:spPr>
          <p:txBody>
            <a:bodyPr anchor="ctr" rtlCol="false" tIns="50800" lIns="50800" bIns="50800" rIns="50800"/>
            <a:lstStyle/>
            <a:p>
              <a:pPr algn="ctr">
                <a:lnSpc>
                  <a:spcPts val="2520"/>
                </a:lnSpc>
              </a:pPr>
            </a:p>
          </p:txBody>
        </p:sp>
      </p:grpSp>
      <p:sp>
        <p:nvSpPr>
          <p:cNvPr name="TextBox 14" id="14"/>
          <p:cNvSpPr txBox="true"/>
          <p:nvPr/>
        </p:nvSpPr>
        <p:spPr>
          <a:xfrm rot="0">
            <a:off x="1479999" y="7262339"/>
            <a:ext cx="7157017" cy="1902716"/>
          </a:xfrm>
          <a:prstGeom prst="rect">
            <a:avLst/>
          </a:prstGeom>
        </p:spPr>
        <p:txBody>
          <a:bodyPr anchor="t" rtlCol="false" tIns="0" lIns="0" bIns="0" rIns="0">
            <a:spAutoFit/>
          </a:bodyPr>
          <a:lstStyle/>
          <a:p>
            <a:pPr algn="just">
              <a:lnSpc>
                <a:spcPts val="3800"/>
              </a:lnSpc>
            </a:pPr>
            <a:r>
              <a:rPr lang="en-US" sz="2714" i="true">
                <a:solidFill>
                  <a:srgbClr val="004AAD"/>
                </a:solidFill>
                <a:latin typeface="Roboto Italics"/>
                <a:ea typeface="Roboto Italics"/>
                <a:cs typeface="Roboto Italics"/>
                <a:sym typeface="Roboto Italics"/>
              </a:rPr>
              <a:t>Đào tạo – Tập</a:t>
            </a:r>
            <a:r>
              <a:rPr lang="en-US" sz="2714" i="true">
                <a:solidFill>
                  <a:srgbClr val="004AAD"/>
                </a:solidFill>
                <a:latin typeface="Roboto Italics"/>
                <a:ea typeface="Roboto Italics"/>
                <a:cs typeface="Roboto Italics"/>
                <a:sym typeface="Roboto Italics"/>
              </a:rPr>
              <a:t> huấn – Nâng cao kỹ năng cho doanh nghiệp (CSR):</a:t>
            </a:r>
          </a:p>
          <a:p>
            <a:pPr algn="just">
              <a:lnSpc>
                <a:spcPts val="3800"/>
              </a:lnSpc>
            </a:pPr>
            <a:r>
              <a:rPr lang="en-US" sz="2714">
                <a:solidFill>
                  <a:srgbClr val="004AAD"/>
                </a:solidFill>
                <a:latin typeface="Roboto"/>
                <a:ea typeface="Roboto"/>
                <a:cs typeface="Roboto"/>
                <a:sym typeface="Roboto"/>
              </a:rPr>
              <a:t>Chương trình chuyên biệt cho doanh nghiệp muốn thực hiện CSR về hòa nhập xã hội.</a:t>
            </a:r>
          </a:p>
        </p:txBody>
      </p:sp>
      <p:grpSp>
        <p:nvGrpSpPr>
          <p:cNvPr name="Group 15" id="15"/>
          <p:cNvGrpSpPr/>
          <p:nvPr/>
        </p:nvGrpSpPr>
        <p:grpSpPr>
          <a:xfrm rot="0">
            <a:off x="9406905" y="4446240"/>
            <a:ext cx="7852395" cy="2186114"/>
            <a:chOff x="0" y="0"/>
            <a:chExt cx="2204120" cy="613629"/>
          </a:xfrm>
        </p:grpSpPr>
        <p:sp>
          <p:nvSpPr>
            <p:cNvPr name="Freeform 16" id="16"/>
            <p:cNvSpPr/>
            <p:nvPr/>
          </p:nvSpPr>
          <p:spPr>
            <a:xfrm flipH="false" flipV="false" rot="0">
              <a:off x="0" y="0"/>
              <a:ext cx="2204120" cy="613629"/>
            </a:xfrm>
            <a:custGeom>
              <a:avLst/>
              <a:gdLst/>
              <a:ahLst/>
              <a:cxnLst/>
              <a:rect r="r" b="b" t="t" l="l"/>
              <a:pathLst>
                <a:path h="613629" w="2204120">
                  <a:moveTo>
                    <a:pt x="50282" y="0"/>
                  </a:moveTo>
                  <a:lnTo>
                    <a:pt x="2153837" y="0"/>
                  </a:lnTo>
                  <a:cubicBezTo>
                    <a:pt x="2167173" y="0"/>
                    <a:pt x="2179962" y="5298"/>
                    <a:pt x="2189392" y="14727"/>
                  </a:cubicBezTo>
                  <a:cubicBezTo>
                    <a:pt x="2198822" y="24157"/>
                    <a:pt x="2204120" y="36947"/>
                    <a:pt x="2204120" y="50282"/>
                  </a:cubicBezTo>
                  <a:lnTo>
                    <a:pt x="2204120" y="563347"/>
                  </a:lnTo>
                  <a:cubicBezTo>
                    <a:pt x="2204120" y="591117"/>
                    <a:pt x="2181608" y="613629"/>
                    <a:pt x="2153837" y="613629"/>
                  </a:cubicBezTo>
                  <a:lnTo>
                    <a:pt x="50282" y="613629"/>
                  </a:lnTo>
                  <a:cubicBezTo>
                    <a:pt x="36947" y="613629"/>
                    <a:pt x="24157" y="608331"/>
                    <a:pt x="14727" y="598902"/>
                  </a:cubicBezTo>
                  <a:cubicBezTo>
                    <a:pt x="5298" y="589472"/>
                    <a:pt x="0" y="576682"/>
                    <a:pt x="0" y="563347"/>
                  </a:cubicBezTo>
                  <a:lnTo>
                    <a:pt x="0" y="50282"/>
                  </a:lnTo>
                  <a:cubicBezTo>
                    <a:pt x="0" y="22512"/>
                    <a:pt x="22512" y="0"/>
                    <a:pt x="50282" y="0"/>
                  </a:cubicBezTo>
                  <a:close/>
                </a:path>
              </a:pathLst>
            </a:custGeom>
            <a:solidFill>
              <a:srgbClr val="FFFFFF"/>
            </a:solidFill>
            <a:ln w="47625" cap="rnd">
              <a:solidFill>
                <a:srgbClr val="004AAD"/>
              </a:solidFill>
              <a:prstDash val="solid"/>
              <a:round/>
            </a:ln>
          </p:spPr>
        </p:sp>
        <p:sp>
          <p:nvSpPr>
            <p:cNvPr name="TextBox 17" id="17"/>
            <p:cNvSpPr txBox="true"/>
            <p:nvPr/>
          </p:nvSpPr>
          <p:spPr>
            <a:xfrm>
              <a:off x="0" y="-47625"/>
              <a:ext cx="2204120" cy="661254"/>
            </a:xfrm>
            <a:prstGeom prst="rect">
              <a:avLst/>
            </a:prstGeom>
          </p:spPr>
          <p:txBody>
            <a:bodyPr anchor="ctr" rtlCol="false" tIns="50800" lIns="50800" bIns="50800" rIns="50800"/>
            <a:lstStyle/>
            <a:p>
              <a:pPr algn="ctr">
                <a:lnSpc>
                  <a:spcPts val="2520"/>
                </a:lnSpc>
              </a:pPr>
            </a:p>
          </p:txBody>
        </p:sp>
      </p:grpSp>
      <p:sp>
        <p:nvSpPr>
          <p:cNvPr name="TextBox 18" id="18"/>
          <p:cNvSpPr txBox="true"/>
          <p:nvPr/>
        </p:nvSpPr>
        <p:spPr>
          <a:xfrm rot="0">
            <a:off x="9650984" y="4763967"/>
            <a:ext cx="7351978" cy="1426466"/>
          </a:xfrm>
          <a:prstGeom prst="rect">
            <a:avLst/>
          </a:prstGeom>
        </p:spPr>
        <p:txBody>
          <a:bodyPr anchor="t" rtlCol="false" tIns="0" lIns="0" bIns="0" rIns="0">
            <a:spAutoFit/>
          </a:bodyPr>
          <a:lstStyle/>
          <a:p>
            <a:pPr algn="just">
              <a:lnSpc>
                <a:spcPts val="3800"/>
              </a:lnSpc>
            </a:pPr>
            <a:r>
              <a:rPr lang="en-US" sz="2714" i="true">
                <a:solidFill>
                  <a:srgbClr val="004AAD"/>
                </a:solidFill>
                <a:latin typeface="Roboto Italics"/>
                <a:ea typeface="Roboto Italics"/>
                <a:cs typeface="Roboto Italics"/>
                <a:sym typeface="Roboto Italics"/>
              </a:rPr>
              <a:t>Tổ</a:t>
            </a:r>
            <a:r>
              <a:rPr lang="en-US" sz="2714" i="true">
                <a:solidFill>
                  <a:srgbClr val="004AAD"/>
                </a:solidFill>
                <a:latin typeface="Roboto Italics"/>
                <a:ea typeface="Roboto Italics"/>
                <a:cs typeface="Roboto Italics"/>
                <a:sym typeface="Roboto Italics"/>
              </a:rPr>
              <a:t> chức lớp NNKH theo yêu cầu:</a:t>
            </a:r>
          </a:p>
          <a:p>
            <a:pPr algn="just">
              <a:lnSpc>
                <a:spcPts val="3800"/>
              </a:lnSpc>
            </a:pPr>
            <a:r>
              <a:rPr lang="en-US" sz="2714">
                <a:solidFill>
                  <a:srgbClr val="004AAD"/>
                </a:solidFill>
                <a:latin typeface="Roboto"/>
                <a:ea typeface="Roboto"/>
                <a:cs typeface="Roboto"/>
                <a:sym typeface="Roboto"/>
              </a:rPr>
              <a:t>SignEdu Hub không tự mở lớp, mà thiết kế &amp; </a:t>
            </a:r>
          </a:p>
          <a:p>
            <a:pPr algn="just">
              <a:lnSpc>
                <a:spcPts val="3800"/>
              </a:lnSpc>
            </a:pPr>
            <a:r>
              <a:rPr lang="en-US" sz="2714">
                <a:solidFill>
                  <a:srgbClr val="004AAD"/>
                </a:solidFill>
                <a:latin typeface="Roboto"/>
                <a:ea typeface="Roboto"/>
                <a:cs typeface="Roboto"/>
                <a:sym typeface="Roboto"/>
              </a:rPr>
              <a:t>vận hành lớp học theo nhu cầu của từng đơn vị.</a:t>
            </a:r>
          </a:p>
        </p:txBody>
      </p:sp>
      <p:grpSp>
        <p:nvGrpSpPr>
          <p:cNvPr name="Group 19" id="19"/>
          <p:cNvGrpSpPr/>
          <p:nvPr/>
        </p:nvGrpSpPr>
        <p:grpSpPr>
          <a:xfrm rot="0">
            <a:off x="9456023" y="7109778"/>
            <a:ext cx="7546939" cy="2336450"/>
            <a:chOff x="0" y="0"/>
            <a:chExt cx="2118380" cy="655827"/>
          </a:xfrm>
        </p:grpSpPr>
        <p:sp>
          <p:nvSpPr>
            <p:cNvPr name="Freeform 20" id="20"/>
            <p:cNvSpPr/>
            <p:nvPr/>
          </p:nvSpPr>
          <p:spPr>
            <a:xfrm flipH="false" flipV="false" rot="0">
              <a:off x="0" y="0"/>
              <a:ext cx="2118380" cy="655827"/>
            </a:xfrm>
            <a:custGeom>
              <a:avLst/>
              <a:gdLst/>
              <a:ahLst/>
              <a:cxnLst/>
              <a:rect r="r" b="b" t="t" l="l"/>
              <a:pathLst>
                <a:path h="655827" w="2118380">
                  <a:moveTo>
                    <a:pt x="52318" y="0"/>
                  </a:moveTo>
                  <a:lnTo>
                    <a:pt x="2066063" y="0"/>
                  </a:lnTo>
                  <a:cubicBezTo>
                    <a:pt x="2094957" y="0"/>
                    <a:pt x="2118380" y="23423"/>
                    <a:pt x="2118380" y="52318"/>
                  </a:cubicBezTo>
                  <a:lnTo>
                    <a:pt x="2118380" y="603510"/>
                  </a:lnTo>
                  <a:cubicBezTo>
                    <a:pt x="2118380" y="617385"/>
                    <a:pt x="2112868" y="630692"/>
                    <a:pt x="2103057" y="640504"/>
                  </a:cubicBezTo>
                  <a:cubicBezTo>
                    <a:pt x="2093245" y="650315"/>
                    <a:pt x="2079938" y="655827"/>
                    <a:pt x="2066063" y="655827"/>
                  </a:cubicBezTo>
                  <a:lnTo>
                    <a:pt x="52318" y="655827"/>
                  </a:lnTo>
                  <a:cubicBezTo>
                    <a:pt x="38442" y="655827"/>
                    <a:pt x="25135" y="650315"/>
                    <a:pt x="15323" y="640504"/>
                  </a:cubicBezTo>
                  <a:cubicBezTo>
                    <a:pt x="5512" y="630692"/>
                    <a:pt x="0" y="617385"/>
                    <a:pt x="0" y="603510"/>
                  </a:cubicBezTo>
                  <a:lnTo>
                    <a:pt x="0" y="52318"/>
                  </a:lnTo>
                  <a:cubicBezTo>
                    <a:pt x="0" y="23423"/>
                    <a:pt x="23423" y="0"/>
                    <a:pt x="52318" y="0"/>
                  </a:cubicBezTo>
                  <a:close/>
                </a:path>
              </a:pathLst>
            </a:custGeom>
            <a:solidFill>
              <a:srgbClr val="FFFFFF"/>
            </a:solidFill>
            <a:ln w="47625" cap="rnd">
              <a:solidFill>
                <a:srgbClr val="004AAD"/>
              </a:solidFill>
              <a:prstDash val="solid"/>
              <a:round/>
            </a:ln>
          </p:spPr>
        </p:sp>
        <p:sp>
          <p:nvSpPr>
            <p:cNvPr name="TextBox 21" id="21"/>
            <p:cNvSpPr txBox="true"/>
            <p:nvPr/>
          </p:nvSpPr>
          <p:spPr>
            <a:xfrm>
              <a:off x="0" y="-47625"/>
              <a:ext cx="2118380" cy="703452"/>
            </a:xfrm>
            <a:prstGeom prst="rect">
              <a:avLst/>
            </a:prstGeom>
          </p:spPr>
          <p:txBody>
            <a:bodyPr anchor="ctr" rtlCol="false" tIns="50800" lIns="50800" bIns="50800" rIns="50800"/>
            <a:lstStyle/>
            <a:p>
              <a:pPr algn="ctr">
                <a:lnSpc>
                  <a:spcPts val="2520"/>
                </a:lnSpc>
              </a:pPr>
            </a:p>
          </p:txBody>
        </p:sp>
      </p:grpSp>
      <p:sp>
        <p:nvSpPr>
          <p:cNvPr name="TextBox 22" id="22"/>
          <p:cNvSpPr txBox="true"/>
          <p:nvPr/>
        </p:nvSpPr>
        <p:spPr>
          <a:xfrm rot="0">
            <a:off x="9650984" y="7262339"/>
            <a:ext cx="7157017" cy="1426466"/>
          </a:xfrm>
          <a:prstGeom prst="rect">
            <a:avLst/>
          </a:prstGeom>
        </p:spPr>
        <p:txBody>
          <a:bodyPr anchor="t" rtlCol="false" tIns="0" lIns="0" bIns="0" rIns="0">
            <a:spAutoFit/>
          </a:bodyPr>
          <a:lstStyle/>
          <a:p>
            <a:pPr algn="just">
              <a:lnSpc>
                <a:spcPts val="3800"/>
              </a:lnSpc>
            </a:pPr>
            <a:r>
              <a:rPr lang="en-US" sz="2714" i="true">
                <a:solidFill>
                  <a:srgbClr val="004AAD"/>
                </a:solidFill>
                <a:latin typeface="Roboto Italics"/>
                <a:ea typeface="Roboto Italics"/>
                <a:cs typeface="Roboto Italics"/>
                <a:sym typeface="Roboto Italics"/>
              </a:rPr>
              <a:t>Dị</a:t>
            </a:r>
            <a:r>
              <a:rPr lang="en-US" sz="2714" i="true">
                <a:solidFill>
                  <a:srgbClr val="004AAD"/>
                </a:solidFill>
                <a:latin typeface="Roboto Italics"/>
                <a:ea typeface="Roboto Italics"/>
                <a:cs typeface="Roboto Italics"/>
                <a:sym typeface="Roboto Italics"/>
              </a:rPr>
              <a:t>ch vụ phiên dịch &amp; kết nối NNKH:</a:t>
            </a:r>
          </a:p>
          <a:p>
            <a:pPr algn="just">
              <a:lnSpc>
                <a:spcPts val="3800"/>
              </a:lnSpc>
            </a:pPr>
            <a:r>
              <a:rPr lang="en-US" sz="2714">
                <a:solidFill>
                  <a:srgbClr val="004AAD"/>
                </a:solidFill>
                <a:latin typeface="Roboto"/>
                <a:ea typeface="Roboto"/>
                <a:cs typeface="Roboto"/>
                <a:sym typeface="Roboto"/>
              </a:rPr>
              <a:t>Kết nối phiên dịch viên uy tín, có chuyên ngành phù hợp</a:t>
            </a:r>
          </a:p>
        </p:txBody>
      </p:sp>
      <p:sp>
        <p:nvSpPr>
          <p:cNvPr name="TextBox 23" id="23"/>
          <p:cNvSpPr txBox="true"/>
          <p:nvPr/>
        </p:nvSpPr>
        <p:spPr>
          <a:xfrm rot="0">
            <a:off x="1285038" y="2132363"/>
            <a:ext cx="15974262" cy="2133600"/>
          </a:xfrm>
          <a:prstGeom prst="rect">
            <a:avLst/>
          </a:prstGeom>
        </p:spPr>
        <p:txBody>
          <a:bodyPr anchor="t" rtlCol="false" tIns="0" lIns="0" bIns="0" rIns="0">
            <a:spAutoFit/>
          </a:bodyPr>
          <a:lstStyle/>
          <a:p>
            <a:pPr algn="just">
              <a:lnSpc>
                <a:spcPts val="4200"/>
              </a:lnSpc>
            </a:pPr>
            <a:r>
              <a:rPr lang="en-US" b="true" sz="3000" i="true">
                <a:solidFill>
                  <a:srgbClr val="004AAD"/>
                </a:solidFill>
                <a:latin typeface="Roboto Bold Italics"/>
                <a:ea typeface="Roboto Bold Italics"/>
                <a:cs typeface="Roboto Bold Italics"/>
                <a:sym typeface="Roboto Bold Italics"/>
              </a:rPr>
              <a:t> </a:t>
            </a:r>
            <a:r>
              <a:rPr lang="en-US" b="true" sz="3000" i="true">
                <a:solidFill>
                  <a:srgbClr val="004AAD"/>
                </a:solidFill>
                <a:latin typeface="Roboto Bold Italics"/>
                <a:ea typeface="Roboto Bold Italics"/>
                <a:cs typeface="Roboto Bold Italics"/>
                <a:sym typeface="Roboto Bold Italics"/>
              </a:rPr>
              <a:t>SignEdu bán gói dịch vụ “t</a:t>
            </a:r>
            <a:r>
              <a:rPr lang="en-US" b="true" sz="3000" i="true">
                <a:solidFill>
                  <a:srgbClr val="004AAD"/>
                </a:solidFill>
                <a:latin typeface="Roboto Bold Italics"/>
                <a:ea typeface="Roboto Bold Italics"/>
                <a:cs typeface="Roboto Bold Italics"/>
                <a:sym typeface="Roboto Bold Italics"/>
              </a:rPr>
              <a:t>ổ chức + truyền thông + kết nối giảng viên”. Doanh nghiệp/tổ chức xã hội trả phí để SignEdu phụ trách toàn bộ logistics, điều phối giảng viên và truyền thông chương trình.</a:t>
            </a:r>
          </a:p>
          <a:p>
            <a:pPr algn="just">
              <a:lnSpc>
                <a:spcPts val="42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25B70B-85E1-4FE4-AFF3-AFB89E59F627}"/>
</file>

<file path=customXml/itemProps2.xml><?xml version="1.0" encoding="utf-8"?>
<ds:datastoreItem xmlns:ds="http://schemas.openxmlformats.org/officeDocument/2006/customXml" ds:itemID="{AF616A48-59B7-42DF-8F4F-400EDEF05597}"/>
</file>

<file path=customXml/itemProps3.xml><?xml version="1.0" encoding="utf-8"?>
<ds:datastoreItem xmlns:ds="http://schemas.openxmlformats.org/officeDocument/2006/customXml" ds:itemID="{46EC1EC7-77AB-4C9E-8249-ED8777399B93}"/>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SIGNEDU</dc:title>
  <cp:revision>1</cp:revision>
  <dcterms:created xsi:type="dcterms:W3CDTF">2006-08-16T00:00:00Z</dcterms:created>
  <dcterms:modified xsi:type="dcterms:W3CDTF">2011-08-01T06:04:30Z</dcterms:modified>
  <dc:identifier>DAG4vtneF3s</dc:identifier>
</cp:coreProperties>
</file>